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1.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2.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4.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5.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6.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7.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8.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19.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20.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9" r:id="rId3"/>
    <p:sldMasterId id="2147483724" r:id="rId4"/>
    <p:sldMasterId id="2147483747" r:id="rId5"/>
    <p:sldMasterId id="2147483776" r:id="rId6"/>
    <p:sldMasterId id="2147483807" r:id="rId7"/>
    <p:sldMasterId id="2147483855" r:id="rId8"/>
    <p:sldMasterId id="2147483862" r:id="rId9"/>
    <p:sldMasterId id="2147483887" r:id="rId10"/>
    <p:sldMasterId id="2147483930" r:id="rId11"/>
    <p:sldMasterId id="2147483956" r:id="rId12"/>
    <p:sldMasterId id="2147484031" r:id="rId13"/>
    <p:sldMasterId id="2147484058" r:id="rId14"/>
    <p:sldMasterId id="2147484083" r:id="rId15"/>
    <p:sldMasterId id="2147484100" r:id="rId16"/>
    <p:sldMasterId id="2147484117" r:id="rId17"/>
    <p:sldMasterId id="2147484151" r:id="rId18"/>
    <p:sldMasterId id="2147484175" r:id="rId19"/>
    <p:sldMasterId id="2147484180" r:id="rId20"/>
    <p:sldMasterId id="2147484203" r:id="rId21"/>
    <p:sldMasterId id="2147484225" r:id="rId22"/>
  </p:sldMasterIdLst>
  <p:notesMasterIdLst>
    <p:notesMasterId r:id="rId46"/>
  </p:notesMasterIdLst>
  <p:sldIdLst>
    <p:sldId id="362" r:id="rId23"/>
    <p:sldId id="369" r:id="rId24"/>
    <p:sldId id="341" r:id="rId25"/>
    <p:sldId id="343" r:id="rId26"/>
    <p:sldId id="344" r:id="rId27"/>
    <p:sldId id="345" r:id="rId28"/>
    <p:sldId id="347" r:id="rId29"/>
    <p:sldId id="348" r:id="rId30"/>
    <p:sldId id="325" r:id="rId31"/>
    <p:sldId id="356" r:id="rId32"/>
    <p:sldId id="357" r:id="rId33"/>
    <p:sldId id="359" r:id="rId34"/>
    <p:sldId id="298" r:id="rId35"/>
    <p:sldId id="351" r:id="rId36"/>
    <p:sldId id="300" r:id="rId37"/>
    <p:sldId id="301" r:id="rId38"/>
    <p:sldId id="360" r:id="rId39"/>
    <p:sldId id="363" r:id="rId40"/>
    <p:sldId id="364" r:id="rId41"/>
    <p:sldId id="365" r:id="rId42"/>
    <p:sldId id="367" r:id="rId43"/>
    <p:sldId id="368" r:id="rId44"/>
    <p:sldId id="36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9BF42-8208-406F-AA97-F1E15B6425E2}">
          <p14:sldIdLst>
            <p14:sldId id="362"/>
            <p14:sldId id="369"/>
          </p14:sldIdLst>
        </p14:section>
        <p14:section name="网站兼容性" id="{930C1F07-9239-42EA-8AD2-95CC4BDF53BF}">
          <p14:sldIdLst>
            <p14:sldId id="341"/>
            <p14:sldId id="343"/>
            <p14:sldId id="344"/>
            <p14:sldId id="345"/>
            <p14:sldId id="347"/>
            <p14:sldId id="348"/>
          </p14:sldIdLst>
        </p14:section>
        <p14:section name="Edge新特性" id="{DE2D601A-63BE-43E3-A0E1-BF294AE31484}">
          <p14:sldIdLst>
            <p14:sldId id="325"/>
            <p14:sldId id="356"/>
            <p14:sldId id="357"/>
            <p14:sldId id="359"/>
          </p14:sldIdLst>
        </p14:section>
        <p14:section name="Bot Framework" id="{8FA25795-C8A5-43EA-A11F-AD40CDE6E73E}">
          <p14:sldIdLst>
            <p14:sldId id="298"/>
            <p14:sldId id="351"/>
            <p14:sldId id="300"/>
            <p14:sldId id="301"/>
          </p14:sldIdLst>
        </p14:section>
        <p14:section name="Cognitive Service" id="{52EF7C7F-B46C-4EB6-B14B-100E525A4603}">
          <p14:sldIdLst>
            <p14:sldId id="360"/>
            <p14:sldId id="363"/>
            <p14:sldId id="364"/>
            <p14:sldId id="365"/>
            <p14:sldId id="367"/>
            <p14:sldId id="368"/>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9" autoAdjust="0"/>
    <p:restoredTop sz="92556" autoAdjust="0"/>
  </p:normalViewPr>
  <p:slideViewPr>
    <p:cSldViewPr snapToGrid="0">
      <p:cViewPr varScale="1">
        <p:scale>
          <a:sx n="76" d="100"/>
          <a:sy n="76" d="100"/>
        </p:scale>
        <p:origin x="31" y="51"/>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viewProps" Target="view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6959E-C910-4652-A366-2C82A036CBC7}" type="datetimeFigureOut">
              <a:rPr lang="zh-CN" altLang="en-US" smtClean="0"/>
              <a:t>2016/11/4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6D74D-E1F1-4A9C-9BEC-BBED063257C3}" type="slidenum">
              <a:rPr lang="zh-CN" altLang="en-US" smtClean="0"/>
              <a:t>‹#›</a:t>
            </a:fld>
            <a:endParaRPr lang="zh-CN" altLang="en-US"/>
          </a:p>
        </p:txBody>
      </p:sp>
    </p:spTree>
    <p:extLst>
      <p:ext uri="{BB962C8B-B14F-4D97-AF65-F5344CB8AC3E}">
        <p14:creationId xmlns:p14="http://schemas.microsoft.com/office/powerpoint/2010/main" val="44801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11/4/2016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935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11/4/2016 9:48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068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Think</a:t>
            </a:r>
            <a:r>
              <a:rPr lang="en-US" sz="900" kern="1200" baseline="0" dirty="0">
                <a:solidFill>
                  <a:schemeClr val="tx1"/>
                </a:solidFill>
                <a:effectLst/>
                <a:latin typeface="Segoe UI Light" pitchFamily="34" charset="0"/>
                <a:ea typeface="+mn-ea"/>
                <a:cs typeface="+mn-cs"/>
              </a:rPr>
              <a:t> of</a:t>
            </a:r>
            <a:r>
              <a:rPr lang="en-US" sz="900" kern="1200" dirty="0">
                <a:solidFill>
                  <a:schemeClr val="tx1"/>
                </a:solidFill>
                <a:effectLst/>
                <a:latin typeface="Segoe UI Light" pitchFamily="34" charset="0"/>
                <a:ea typeface="+mn-ea"/>
                <a:cs typeface="+mn-cs"/>
              </a:rPr>
              <a:t> bots as new applications that you converse with.</a:t>
            </a:r>
            <a:r>
              <a:rPr lang="en-US" sz="900" kern="1200" baseline="0" dirty="0">
                <a:solidFill>
                  <a:schemeClr val="tx1"/>
                </a:solidFill>
                <a:effectLst/>
                <a:latin typeface="Segoe UI Light" pitchFamily="34" charset="0"/>
                <a:ea typeface="+mn-ea"/>
                <a:cs typeface="+mn-cs"/>
              </a:rPr>
              <a:t> Instead of looking through multiple apps, or pages and pages of websites, </a:t>
            </a:r>
            <a:r>
              <a:rPr lang="en-US" sz="900" kern="1200" dirty="0">
                <a:solidFill>
                  <a:schemeClr val="tx1"/>
                </a:solidFill>
                <a:effectLst/>
                <a:latin typeface="Segoe UI Light" pitchFamily="34" charset="0"/>
                <a:ea typeface="+mn-ea"/>
                <a:cs typeface="+mn-cs"/>
              </a:rPr>
              <a:t>you can call on any application as a bot within this conversational canvas.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Bots are the new ‘apps,’ and digital assistants are meta apps or like the new browsers. In</a:t>
            </a:r>
            <a:r>
              <a:rPr lang="en-US" sz="900" kern="1200" baseline="0" dirty="0">
                <a:solidFill>
                  <a:schemeClr val="tx1"/>
                </a:solidFill>
                <a:effectLst/>
                <a:latin typeface="Segoe UI Light" pitchFamily="34" charset="0"/>
                <a:ea typeface="+mn-ea"/>
                <a:cs typeface="+mn-cs"/>
              </a:rPr>
              <a:t> this way,</a:t>
            </a:r>
            <a:r>
              <a:rPr lang="en-US" sz="900" kern="1200" dirty="0">
                <a:solidFill>
                  <a:schemeClr val="tx1"/>
                </a:solidFill>
                <a:effectLst/>
                <a:latin typeface="Segoe UI Light" pitchFamily="34" charset="0"/>
                <a:ea typeface="+mn-ea"/>
                <a:cs typeface="+mn-cs"/>
              </a:rPr>
              <a:t> intelligence is infused into all of your interactions.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11/4/2016 9:48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41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6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906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35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什么是认知服务？</a:t>
            </a:r>
            <a:r>
              <a:rPr lang="zh-CN" altLang="en-US" dirty="0"/>
              <a:t>什么是认知服务？微软认知服务是一个新的智能与知识</a:t>
            </a:r>
            <a:r>
              <a:rPr lang="en-US" altLang="zh-CN" dirty="0"/>
              <a:t>API</a:t>
            </a:r>
            <a:r>
              <a:rPr lang="zh-CN" altLang="en-US" dirty="0"/>
              <a:t>的集合，能让开发人员创建更智能的应用程序。</a:t>
            </a:r>
            <a:endParaRPr lang="en-US" dirty="0"/>
          </a:p>
          <a:p>
            <a:endParaRPr lang="en-US" dirty="0"/>
          </a:p>
          <a:p>
            <a:r>
              <a:rPr lang="zh-CN" altLang="en-US" sz="1000" dirty="0"/>
              <a:t>视觉</a:t>
            </a:r>
            <a:endParaRPr lang="en-US" sz="1000" dirty="0"/>
          </a:p>
          <a:p>
            <a:pPr marL="571500" indent="-571500">
              <a:buFontTx/>
              <a:buChar char="-"/>
            </a:pPr>
            <a:r>
              <a:rPr lang="zh-CN" altLang="en-US" sz="900" dirty="0"/>
              <a:t>计算机视觉</a:t>
            </a:r>
            <a:r>
              <a:rPr lang="en-US" altLang="zh-CN" sz="900" dirty="0"/>
              <a:t>API</a:t>
            </a:r>
            <a:r>
              <a:rPr lang="zh-CN" altLang="en-US" sz="900" dirty="0"/>
              <a:t>：从图像中提取可操作的信息</a:t>
            </a:r>
          </a:p>
          <a:p>
            <a:pPr marL="571500" indent="-571500">
              <a:buFontTx/>
              <a:buChar char="-"/>
            </a:pPr>
            <a:r>
              <a:rPr lang="zh-CN" altLang="en-US" sz="900" dirty="0"/>
              <a:t>情绪识别</a:t>
            </a:r>
            <a:r>
              <a:rPr lang="en-US" altLang="zh-CN" sz="900" dirty="0"/>
              <a:t>API</a:t>
            </a:r>
            <a:r>
              <a:rPr lang="zh-CN" altLang="en-US" sz="900" dirty="0"/>
              <a:t>：具有情绪识别的个性化体验</a:t>
            </a:r>
          </a:p>
          <a:p>
            <a:pPr marL="571500" indent="-571500">
              <a:buFontTx/>
              <a:buChar char="-"/>
            </a:pPr>
            <a:r>
              <a:rPr lang="zh-CN" altLang="en-US" sz="900" dirty="0"/>
              <a:t>人脸识别</a:t>
            </a:r>
            <a:r>
              <a:rPr lang="en-US" altLang="zh-CN" sz="900" dirty="0"/>
              <a:t>API</a:t>
            </a:r>
            <a:r>
              <a:rPr lang="zh-CN" altLang="en-US" sz="900" dirty="0"/>
              <a:t>：检测、识别、分析、整理和标记照片中的人脸</a:t>
            </a:r>
          </a:p>
          <a:p>
            <a:pPr marL="571500" indent="-571500">
              <a:buFontTx/>
              <a:buChar char="-"/>
            </a:pPr>
            <a:r>
              <a:rPr lang="zh-CN" altLang="en-US" sz="900" dirty="0"/>
              <a:t>视频检测</a:t>
            </a:r>
            <a:r>
              <a:rPr lang="en-US" altLang="zh-CN" sz="900" dirty="0"/>
              <a:t>API</a:t>
            </a:r>
            <a:r>
              <a:rPr lang="zh-CN" altLang="en-US" sz="900" dirty="0"/>
              <a:t>：分析、编辑和处理您应用中的视频</a:t>
            </a:r>
          </a:p>
          <a:p>
            <a:r>
              <a:rPr lang="zh-CN" altLang="en-US" sz="1000" dirty="0"/>
              <a:t>语音</a:t>
            </a:r>
            <a:endParaRPr lang="en-US" sz="1000" dirty="0"/>
          </a:p>
          <a:p>
            <a:pPr marL="571500" indent="-571500">
              <a:buFontTx/>
              <a:buChar char="-"/>
            </a:pPr>
            <a:r>
              <a:rPr lang="zh-CN" altLang="en-US" sz="900" dirty="0"/>
              <a:t>必应语音</a:t>
            </a:r>
            <a:r>
              <a:rPr lang="en-US" altLang="zh-CN" sz="900" dirty="0"/>
              <a:t>API</a:t>
            </a:r>
            <a:r>
              <a:rPr lang="zh-CN" altLang="en-US" sz="900" dirty="0"/>
              <a:t>：将语音转换为文本或将文本转换为语音，并了解其意图</a:t>
            </a:r>
          </a:p>
          <a:p>
            <a:pPr marL="571500" indent="-571500">
              <a:buFontTx/>
              <a:buChar char="-"/>
            </a:pPr>
            <a:r>
              <a:rPr lang="zh-CN" altLang="en-US" sz="900" dirty="0"/>
              <a:t>自定义智能识别（</a:t>
            </a:r>
            <a:r>
              <a:rPr lang="en-US" altLang="zh-CN" sz="900" dirty="0"/>
              <a:t>CRIS</a:t>
            </a:r>
            <a:r>
              <a:rPr lang="zh-CN" altLang="en-US" sz="900" dirty="0"/>
              <a:t>）：随时随地微调语音识别</a:t>
            </a:r>
          </a:p>
          <a:p>
            <a:pPr marL="571500" indent="-571500">
              <a:buFontTx/>
              <a:buChar char="-"/>
            </a:pPr>
            <a:r>
              <a:rPr lang="zh-CN" altLang="en-US" sz="900" dirty="0"/>
              <a:t>声纹识别</a:t>
            </a:r>
            <a:r>
              <a:rPr lang="en-US" altLang="zh-CN" sz="900" dirty="0"/>
              <a:t>API</a:t>
            </a:r>
            <a:r>
              <a:rPr lang="zh-CN" altLang="en-US" sz="900" dirty="0"/>
              <a:t>：能使您的应用程序识别谁在下指令</a:t>
            </a:r>
            <a:endParaRPr lang="en-US" sz="900" dirty="0"/>
          </a:p>
          <a:p>
            <a:r>
              <a:rPr lang="zh-CN" altLang="en-US" sz="1000" dirty="0"/>
              <a:t>语言</a:t>
            </a:r>
            <a:endParaRPr lang="en-US" sz="1000" dirty="0"/>
          </a:p>
          <a:p>
            <a:pPr marL="571500" indent="-571500">
              <a:buFontTx/>
              <a:buChar char="-"/>
            </a:pPr>
            <a:r>
              <a:rPr lang="zh-CN" altLang="en-US" sz="900" dirty="0"/>
              <a:t>必应拼写检查</a:t>
            </a:r>
            <a:r>
              <a:rPr lang="en-US" altLang="zh-CN" sz="900" dirty="0"/>
              <a:t>API</a:t>
            </a:r>
            <a:r>
              <a:rPr lang="zh-CN" altLang="en-US" sz="900" dirty="0"/>
              <a:t>：检测并更正您应用中的拼写错误</a:t>
            </a:r>
          </a:p>
          <a:p>
            <a:pPr marL="571500" indent="-571500">
              <a:buFontTx/>
              <a:buChar char="-"/>
            </a:pPr>
            <a:r>
              <a:rPr lang="zh-CN" altLang="en-US" sz="900" dirty="0"/>
              <a:t>语言理解智能服务（</a:t>
            </a:r>
            <a:r>
              <a:rPr lang="en-US" altLang="zh-CN" sz="900" dirty="0"/>
              <a:t>LUIS</a:t>
            </a:r>
            <a:r>
              <a:rPr lang="zh-CN" altLang="en-US" sz="900" dirty="0"/>
              <a:t>）：能使您的应用程序理解用户的命令</a:t>
            </a:r>
          </a:p>
          <a:p>
            <a:pPr marL="571500" indent="-571500">
              <a:buFontTx/>
              <a:buChar char="-"/>
            </a:pPr>
            <a:r>
              <a:rPr lang="zh-CN" altLang="en-US" sz="900" dirty="0"/>
              <a:t>语言分析</a:t>
            </a:r>
            <a:r>
              <a:rPr lang="en-US" altLang="zh-CN" sz="900" dirty="0"/>
              <a:t>API</a:t>
            </a:r>
            <a:r>
              <a:rPr lang="zh-CN" altLang="en-US" sz="900" dirty="0"/>
              <a:t>：使用语言分析轻松解析复杂文本</a:t>
            </a:r>
          </a:p>
          <a:p>
            <a:pPr marL="571500" indent="-571500">
              <a:buFontTx/>
              <a:buChar char="-"/>
            </a:pPr>
            <a:r>
              <a:rPr lang="zh-CN" altLang="en-US" sz="900" dirty="0"/>
              <a:t>文本分析</a:t>
            </a:r>
            <a:r>
              <a:rPr lang="en-US" altLang="zh-CN" sz="900" dirty="0"/>
              <a:t>API</a:t>
            </a:r>
            <a:r>
              <a:rPr lang="zh-CN" altLang="en-US" sz="900" dirty="0"/>
              <a:t>：从您的文字中检测情绪、关键短语、主题和语言</a:t>
            </a:r>
          </a:p>
          <a:p>
            <a:pPr marL="571500" indent="-571500">
              <a:buFontTx/>
              <a:buChar char="-"/>
            </a:pPr>
            <a:r>
              <a:rPr lang="zh-CN" altLang="en-US" sz="900" dirty="0"/>
              <a:t>网络级语言模型</a:t>
            </a:r>
            <a:r>
              <a:rPr lang="en-US" altLang="zh-CN" sz="900" dirty="0"/>
              <a:t>API</a:t>
            </a:r>
            <a:r>
              <a:rPr lang="zh-CN" altLang="en-US" sz="900" dirty="0"/>
              <a:t>：利用在网络级数据上训练的语言模型的力量</a:t>
            </a:r>
          </a:p>
          <a:p>
            <a:r>
              <a:rPr lang="zh-CN" altLang="en-US" sz="1000" dirty="0"/>
              <a:t>知识</a:t>
            </a:r>
            <a:endParaRPr lang="en-US" sz="1000" dirty="0"/>
          </a:p>
          <a:p>
            <a:pPr marL="571500" indent="-571500">
              <a:buFontTx/>
              <a:buChar char="-"/>
            </a:pPr>
            <a:r>
              <a:rPr lang="zh-CN" altLang="en-US" sz="900" dirty="0"/>
              <a:t>学术搜索</a:t>
            </a:r>
            <a:r>
              <a:rPr lang="en-US" altLang="zh-CN" sz="900" dirty="0"/>
              <a:t>API</a:t>
            </a:r>
            <a:r>
              <a:rPr lang="zh-CN" altLang="en-US" sz="900" dirty="0"/>
              <a:t>：探索学术论文、期刊和作者之间的关系</a:t>
            </a:r>
          </a:p>
          <a:p>
            <a:pPr marL="571500" indent="-571500">
              <a:buFontTx/>
              <a:buChar char="-"/>
            </a:pPr>
            <a:r>
              <a:rPr lang="zh-CN" altLang="en-US" sz="900" dirty="0"/>
              <a:t>实体链接智能服务：根据语境扩展对人、位置和事件的了解</a:t>
            </a:r>
          </a:p>
          <a:p>
            <a:pPr marL="571500" indent="-571500">
              <a:buFontTx/>
              <a:buChar char="-"/>
            </a:pPr>
            <a:r>
              <a:rPr lang="zh-CN" altLang="en-US" sz="900" dirty="0"/>
              <a:t>知识搜索服务：将结构化数据的交互式搜索添加到您的项目中</a:t>
            </a:r>
          </a:p>
          <a:p>
            <a:pPr marL="571500" indent="-571500">
              <a:buFontTx/>
              <a:buChar char="-"/>
            </a:pPr>
            <a:r>
              <a:rPr lang="zh-CN" altLang="en-US" sz="900" dirty="0"/>
              <a:t>推荐</a:t>
            </a:r>
            <a:r>
              <a:rPr lang="en-US" altLang="zh-CN" sz="900" dirty="0"/>
              <a:t>API</a:t>
            </a:r>
            <a:r>
              <a:rPr lang="zh-CN" altLang="en-US" sz="900" dirty="0"/>
              <a:t>：为您的客户提供个性化的产品建议</a:t>
            </a:r>
            <a:endParaRPr lang="en-US" sz="1050" dirty="0"/>
          </a:p>
          <a:p>
            <a:r>
              <a:rPr lang="zh-CN" altLang="en-US" sz="1050" dirty="0"/>
              <a:t>搜索</a:t>
            </a:r>
            <a:endParaRPr lang="en-US" sz="1050" dirty="0"/>
          </a:p>
          <a:p>
            <a:pPr marL="457200" indent="-457200">
              <a:buFontTx/>
              <a:buChar char="-"/>
            </a:pPr>
            <a:r>
              <a:rPr lang="zh-CN" altLang="en-US" sz="900" dirty="0"/>
              <a:t>必应自动推荐</a:t>
            </a:r>
            <a:r>
              <a:rPr lang="en-US" altLang="zh-CN" sz="900" dirty="0"/>
              <a:t>API</a:t>
            </a:r>
            <a:r>
              <a:rPr lang="zh-CN" altLang="en-US" sz="900" dirty="0"/>
              <a:t>：为您的应用程序提供智能推荐选项</a:t>
            </a:r>
          </a:p>
          <a:p>
            <a:pPr marL="457200" indent="-457200">
              <a:buFontTx/>
              <a:buChar char="-"/>
            </a:pPr>
            <a:r>
              <a:rPr lang="zh-CN" altLang="en-US" sz="900" dirty="0"/>
              <a:t>必应图片搜索</a:t>
            </a:r>
            <a:r>
              <a:rPr lang="en-US" altLang="zh-CN" sz="900" dirty="0"/>
              <a:t>API</a:t>
            </a:r>
            <a:r>
              <a:rPr lang="zh-CN" altLang="en-US" sz="900" dirty="0"/>
              <a:t>：在您的应用程序中搜索高级图片和元数据</a:t>
            </a:r>
          </a:p>
          <a:p>
            <a:pPr marL="457200" indent="-457200">
              <a:buFontTx/>
              <a:buChar char="-"/>
            </a:pPr>
            <a:r>
              <a:rPr lang="zh-CN" altLang="en-US" sz="900" dirty="0"/>
              <a:t>必应新闻搜索</a:t>
            </a:r>
            <a:r>
              <a:rPr lang="en-US" altLang="zh-CN" sz="900" dirty="0"/>
              <a:t>API</a:t>
            </a:r>
            <a:r>
              <a:rPr lang="zh-CN" altLang="en-US" sz="900" dirty="0"/>
              <a:t>：将您的用户与强大的时间线新闻搜索相关联</a:t>
            </a:r>
          </a:p>
          <a:p>
            <a:pPr marL="457200" indent="-457200">
              <a:buFontTx/>
              <a:buChar char="-"/>
            </a:pPr>
            <a:r>
              <a:rPr lang="zh-CN" altLang="en-US" sz="900" dirty="0"/>
              <a:t>必应视频搜索</a:t>
            </a:r>
            <a:r>
              <a:rPr lang="en-US" altLang="zh-CN" sz="900" dirty="0"/>
              <a:t>API</a:t>
            </a:r>
            <a:r>
              <a:rPr lang="zh-CN" altLang="en-US" sz="900" dirty="0"/>
              <a:t>：热门视频、详细元数据和丰富的搜索结果</a:t>
            </a:r>
          </a:p>
          <a:p>
            <a:pPr marL="457200" indent="-457200">
              <a:buFontTx/>
              <a:buChar char="-"/>
            </a:pPr>
            <a:r>
              <a:rPr lang="zh-CN" altLang="en-US" sz="900" dirty="0"/>
              <a:t>必应网页搜索：将您的应用关联强大的搜索功能</a:t>
            </a:r>
          </a:p>
          <a:p>
            <a:pPr marL="0" indent="0">
              <a:buFontTx/>
              <a:buNone/>
            </a:pPr>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11/4/2016 9:48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639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45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72837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9322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Oxford is broken up into three</a:t>
            </a:r>
            <a:r>
              <a:rPr lang="en-US" baseline="0" dirty="0"/>
              <a:t> areas of understanding. Each of these areas offer a range of APIs that developers can use within their applications.</a:t>
            </a:r>
          </a:p>
          <a:p>
            <a:pPr marL="388712" lvl="1" indent="-171450">
              <a:buFont typeface="Arial" panose="020B0604020202020204" pitchFamily="34" charset="0"/>
              <a:buChar char="•"/>
            </a:pPr>
            <a:r>
              <a:rPr lang="en-US" baseline="0" dirty="0"/>
              <a:t>The first area is </a:t>
            </a:r>
            <a:r>
              <a:rPr lang="en-US" b="1" baseline="0" dirty="0"/>
              <a:t>Vision</a:t>
            </a:r>
            <a:r>
              <a:rPr lang="en-US" baseline="0" dirty="0"/>
              <a:t> – the ability to understand the content within photos and videos.</a:t>
            </a:r>
          </a:p>
          <a:p>
            <a:pPr marL="388712" lvl="1" indent="-171450">
              <a:buFont typeface="Arial" panose="020B0604020202020204" pitchFamily="34" charset="0"/>
              <a:buChar char="•"/>
            </a:pPr>
            <a:r>
              <a:rPr lang="en-US" baseline="0" dirty="0"/>
              <a:t>Then, we have S</a:t>
            </a:r>
            <a:r>
              <a:rPr lang="en-US" b="1" baseline="0" dirty="0"/>
              <a:t>peech</a:t>
            </a:r>
            <a:r>
              <a:rPr lang="en-US" baseline="0" dirty="0"/>
              <a:t> – the ability to understand and generate spoken words given a segment of audio</a:t>
            </a:r>
          </a:p>
          <a:p>
            <a:pPr marL="388712" lvl="1" indent="-171450">
              <a:buFont typeface="Arial" panose="020B0604020202020204" pitchFamily="34" charset="0"/>
              <a:buChar char="•"/>
            </a:pPr>
            <a:r>
              <a:rPr lang="en-US" baseline="0" dirty="0"/>
              <a:t>And finally, </a:t>
            </a:r>
            <a:r>
              <a:rPr lang="en-US" b="1" baseline="0" dirty="0"/>
              <a:t>Language</a:t>
            </a:r>
            <a:r>
              <a:rPr lang="en-US" baseline="0" dirty="0"/>
              <a:t> – the ability to understand language and the context in which it applies</a:t>
            </a:r>
          </a:p>
          <a:p>
            <a:endParaRPr lang="en-US" dirty="0"/>
          </a:p>
          <a:p>
            <a:r>
              <a:rPr lang="en-US" dirty="0"/>
              <a:t>All of these</a:t>
            </a:r>
            <a:r>
              <a:rPr lang="en-US" baseline="0" dirty="0"/>
              <a:t> APIs are available for public use today</a:t>
            </a: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11/4/2016 9:48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59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11/4/2016 10:09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82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t>4</a:t>
            </a:fld>
            <a:endParaRPr lang="en-US"/>
          </a:p>
        </p:txBody>
      </p:sp>
    </p:spTree>
    <p:extLst>
      <p:ext uri="{BB962C8B-B14F-4D97-AF65-F5344CB8AC3E}">
        <p14:creationId xmlns:p14="http://schemas.microsoft.com/office/powerpoint/2010/main" val="46573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None/>
            </a:pPr>
            <a:r>
              <a:rPr lang="en-US" altLang="zh-CN" dirty="0"/>
              <a:t>//</a:t>
            </a:r>
            <a:r>
              <a:rPr lang="zh-CN" altLang="en-US" dirty="0"/>
              <a:t>错误示范，极不推荐</a:t>
            </a:r>
          </a:p>
          <a:p>
            <a:pPr marL="0" lvl="0" indent="0">
              <a:buNone/>
            </a:pPr>
            <a:r>
              <a:rPr lang="en-US" altLang="zh-CN" dirty="0"/>
              <a:t>if (</a:t>
            </a:r>
            <a:r>
              <a:rPr lang="en-US" altLang="zh-CN" dirty="0" err="1"/>
              <a:t>navigator.userAgent.indexOf</a:t>
            </a:r>
            <a:r>
              <a:rPr lang="en-US" altLang="zh-CN" dirty="0"/>
              <a:t>("MSIE 7") &gt; -1) {</a:t>
            </a:r>
          </a:p>
          <a:p>
            <a:pPr marL="0" lvl="0" indent="0">
              <a:buNone/>
            </a:pPr>
            <a:r>
              <a:rPr lang="en-US" altLang="zh-CN" dirty="0"/>
              <a:t>// Only for IE7</a:t>
            </a:r>
          </a:p>
          <a:p>
            <a:pPr marL="0" lvl="0" indent="0">
              <a:buNone/>
            </a:pPr>
            <a:r>
              <a:rPr lang="en-US" altLang="zh-CN" dirty="0"/>
              <a:t>}</a:t>
            </a:r>
          </a:p>
          <a:p>
            <a:pPr marL="0" lvl="0" indent="0">
              <a:buNone/>
            </a:pPr>
            <a:endParaRPr lang="en-US" altLang="zh-CN" dirty="0"/>
          </a:p>
          <a:p>
            <a:pPr marL="0" lvl="0" indent="0">
              <a:buNone/>
            </a:pPr>
            <a:r>
              <a:rPr lang="en-US" altLang="zh-CN" dirty="0"/>
              <a:t>//</a:t>
            </a:r>
            <a:r>
              <a:rPr lang="zh-CN" altLang="en-US" dirty="0"/>
              <a:t>正确示范，推荐做法</a:t>
            </a:r>
          </a:p>
          <a:p>
            <a:pPr marL="0" lvl="0" indent="0">
              <a:buNone/>
            </a:pPr>
            <a:r>
              <a:rPr lang="en-US" altLang="zh-CN" dirty="0"/>
              <a:t>function load() {</a:t>
            </a:r>
          </a:p>
          <a:p>
            <a:pPr marL="0" lvl="0" indent="0">
              <a:buNone/>
            </a:pPr>
            <a:r>
              <a:rPr lang="zh-CN" altLang="en-US" dirty="0"/>
              <a:t>　　</a:t>
            </a:r>
            <a:r>
              <a:rPr lang="en-US" altLang="zh-CN" dirty="0"/>
              <a:t>if ('</a:t>
            </a:r>
            <a:r>
              <a:rPr lang="en-US" altLang="zh-CN" dirty="0" err="1"/>
              <a:t>localStorage</a:t>
            </a:r>
            <a:r>
              <a:rPr lang="en-US" altLang="zh-CN" dirty="0"/>
              <a:t>' in window) {</a:t>
            </a:r>
          </a:p>
          <a:p>
            <a:pPr marL="0" lvl="0" indent="0">
              <a:buNone/>
            </a:pPr>
            <a:r>
              <a:rPr lang="zh-CN" altLang="en-US" dirty="0"/>
              <a:t>　　</a:t>
            </a:r>
            <a:r>
              <a:rPr lang="en-US" altLang="zh-CN" dirty="0"/>
              <a:t>// Now use local storage</a:t>
            </a:r>
          </a:p>
          <a:p>
            <a:pPr marL="0" lvl="0" indent="0">
              <a:buNone/>
            </a:pPr>
            <a:r>
              <a:rPr lang="zh-CN" altLang="en-US" dirty="0"/>
              <a:t>　　</a:t>
            </a:r>
            <a:r>
              <a:rPr lang="en-US" altLang="zh-CN" dirty="0"/>
              <a:t>return;</a:t>
            </a:r>
          </a:p>
          <a:p>
            <a:pPr marL="0" lvl="0" indent="0">
              <a:buNone/>
            </a:pPr>
            <a:r>
              <a:rPr lang="zh-CN" altLang="en-US" dirty="0"/>
              <a:t>　　</a:t>
            </a:r>
            <a:r>
              <a:rPr lang="en-US" altLang="zh-CN" dirty="0"/>
              <a:t>}</a:t>
            </a:r>
          </a:p>
          <a:p>
            <a:pPr marL="0" lvl="0" indent="0">
              <a:buNone/>
            </a:pP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AC48DDDD-AEF7-466D-8C3E-1041749E2DE2}" type="slidenum">
              <a:rPr lang="zh-CN" altLang="en-US" smtClean="0"/>
              <a:t>6</a:t>
            </a:fld>
            <a:endParaRPr lang="zh-CN" altLang="en-US"/>
          </a:p>
        </p:txBody>
      </p:sp>
    </p:spTree>
    <p:extLst>
      <p:ext uri="{BB962C8B-B14F-4D97-AF65-F5344CB8AC3E}">
        <p14:creationId xmlns:p14="http://schemas.microsoft.com/office/powerpoint/2010/main" val="931421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Microsoft Edge will not support ActiveX controls, including Silverlight</a:t>
            </a:r>
          </a:p>
        </p:txBody>
      </p:sp>
      <p:sp>
        <p:nvSpPr>
          <p:cNvPr id="4" name="灯片编号占位符 3"/>
          <p:cNvSpPr>
            <a:spLocks noGrp="1"/>
          </p:cNvSpPr>
          <p:nvPr>
            <p:ph type="sldNum" sz="quarter" idx="10"/>
          </p:nvPr>
        </p:nvSpPr>
        <p:spPr/>
        <p:txBody>
          <a:bodyPr/>
          <a:lstStyle/>
          <a:p>
            <a:fld id="{AC48DDDD-AEF7-466D-8C3E-1041749E2DE2}" type="slidenum">
              <a:rPr lang="zh-CN" altLang="en-US" smtClean="0"/>
              <a:t>7</a:t>
            </a:fld>
            <a:endParaRPr lang="zh-CN" altLang="en-US"/>
          </a:p>
        </p:txBody>
      </p:sp>
    </p:spTree>
    <p:extLst>
      <p:ext uri="{BB962C8B-B14F-4D97-AF65-F5344CB8AC3E}">
        <p14:creationId xmlns:p14="http://schemas.microsoft.com/office/powerpoint/2010/main" val="131057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68032" rtl="0" eaLnBrk="1" fontAlgn="auto" latinLnBrk="0" hangingPunct="1">
              <a:lnSpc>
                <a:spcPct val="100000"/>
              </a:lnSpc>
              <a:spcBef>
                <a:spcPts val="0"/>
              </a:spcBef>
              <a:spcAft>
                <a:spcPts val="0"/>
              </a:spcAft>
              <a:buClrTx/>
              <a:buSzTx/>
              <a:buFontTx/>
              <a:buNone/>
              <a:tabLst/>
              <a:defRPr/>
            </a:pPr>
            <a:fld id="{2E961868-2439-4115-8BD9-E99E3BE89E0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76803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09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lvl="1"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049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11/4/2016 9:48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79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11/4/2016 9:48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91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0.xml"/><Relationship Id="rId5" Type="http://schemas.openxmlformats.org/officeDocument/2006/relationships/image" Target="../media/image14.png"/><Relationship Id="rId4" Type="http://schemas.microsoft.com/office/2007/relationships/hdphoto" Target="../media/hdphoto1.wdp"/></Relationships>
</file>

<file path=ppt/slideLayouts/_rels/slideLayout2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4.xml"/><Relationship Id="rId4" Type="http://schemas.openxmlformats.org/officeDocument/2006/relationships/image" Target="../media/image45.emf"/></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96359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24909416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122187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775559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78969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4611528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5706879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944914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743953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98451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27154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830199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27311472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844868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113324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3793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198395"/>
            <a:ext cx="12192000" cy="681037"/>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5706" rIns="45706" rtlCol="0" anchor="t"/>
          <a:lstStyle/>
          <a:p>
            <a:pPr defTabSz="457025"/>
            <a:endParaRPr lang="en-US" sz="600" b="1">
              <a:solidFill>
                <a:prstClr val="black"/>
              </a:solidFill>
              <a:cs typeface="Segoe UI" panose="020B0502040204020203" pitchFamily="34" charset="0"/>
            </a:endParaRPr>
          </a:p>
        </p:txBody>
      </p:sp>
      <p:sp>
        <p:nvSpPr>
          <p:cNvPr id="2" name="Title 1"/>
          <p:cNvSpPr>
            <a:spLocks noGrp="1"/>
          </p:cNvSpPr>
          <p:nvPr>
            <p:ph type="title"/>
          </p:nvPr>
        </p:nvSpPr>
        <p:spPr>
          <a:xfrm>
            <a:off x="831850" y="1709740"/>
            <a:ext cx="10515600" cy="2852737"/>
          </a:xfrm>
        </p:spPr>
        <p:txBody>
          <a:bodyPr anchor="b"/>
          <a:lstStyle>
            <a:lvl1pPr>
              <a:defRPr sz="5996">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4"/>
            <a:ext cx="10515600" cy="517065"/>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41396" y="6356351"/>
            <a:ext cx="1777738" cy="365125"/>
          </a:xfrm>
          <a:prstGeom prst="rect">
            <a:avLst/>
          </a:prstGeom>
        </p:spPr>
        <p:txBody>
          <a:bodyPr/>
          <a:lstStyle>
            <a:lvl1pPr>
              <a:defRPr>
                <a:solidFill>
                  <a:schemeClr val="bg2">
                    <a:lumMod val="25000"/>
                  </a:schemeClr>
                </a:solidFill>
              </a:defRPr>
            </a:lvl1pPr>
          </a:lstStyle>
          <a:p>
            <a:pPr defTabSz="914192"/>
            <a:endParaRPr lang="en-US">
              <a:solidFill>
                <a:srgbClr val="E7E6E6">
                  <a:lumMod val="25000"/>
                </a:srgbClr>
              </a:solidFill>
            </a:endParaRPr>
          </a:p>
        </p:txBody>
      </p:sp>
      <p:sp>
        <p:nvSpPr>
          <p:cNvPr id="10" name="Footer Placeholder 4"/>
          <p:cNvSpPr>
            <a:spLocks noGrp="1"/>
          </p:cNvSpPr>
          <p:nvPr>
            <p:ph type="ftr" sz="quarter" idx="11"/>
          </p:nvPr>
        </p:nvSpPr>
        <p:spPr>
          <a:xfrm>
            <a:off x="4798244" y="6356352"/>
            <a:ext cx="3355157" cy="365125"/>
          </a:xfrm>
          <a:prstGeom prst="rect">
            <a:avLst/>
          </a:prstGeom>
        </p:spPr>
        <p:txBody>
          <a:bodyPr/>
          <a:lstStyle>
            <a:lvl1pPr>
              <a:defRPr>
                <a:solidFill>
                  <a:schemeClr val="bg2">
                    <a:lumMod val="25000"/>
                  </a:schemeClr>
                </a:solidFill>
              </a:defRPr>
            </a:lvl1pPr>
          </a:lstStyle>
          <a:p>
            <a:pPr defTabSz="914192"/>
            <a:endParaRPr lang="en-US" dirty="0">
              <a:solidFill>
                <a:srgbClr val="E7E6E6">
                  <a:lumMod val="25000"/>
                </a:srgbClr>
              </a:solidFill>
            </a:endParaRPr>
          </a:p>
        </p:txBody>
      </p:sp>
      <p:sp>
        <p:nvSpPr>
          <p:cNvPr id="11" name="Slide Number Placeholder 5"/>
          <p:cNvSpPr>
            <a:spLocks noGrp="1"/>
          </p:cNvSpPr>
          <p:nvPr>
            <p:ph type="sldNum" sz="quarter" idx="12"/>
          </p:nvPr>
        </p:nvSpPr>
        <p:spPr>
          <a:xfrm>
            <a:off x="8610600" y="6356352"/>
            <a:ext cx="2743200" cy="365125"/>
          </a:xfrm>
          <a:prstGeom prst="rect">
            <a:avLst/>
          </a:prstGeom>
        </p:spPr>
        <p:txBody>
          <a:bodyPr/>
          <a:lstStyle>
            <a:lvl1pPr>
              <a:defRPr>
                <a:solidFill>
                  <a:schemeClr val="bg2">
                    <a:lumMod val="25000"/>
                  </a:schemeClr>
                </a:solidFill>
              </a:defRPr>
            </a:lvl1pPr>
          </a:lstStyle>
          <a:p>
            <a:pPr defTabSz="914192"/>
            <a:fld id="{18CF0EA7-EBC7-40BD-BAED-EC1D14ABD54F}" type="slidenum">
              <a:rPr lang="en-US" smtClean="0">
                <a:solidFill>
                  <a:srgbClr val="E7E6E6">
                    <a:lumMod val="25000"/>
                  </a:srgbClr>
                </a:solidFill>
              </a:rPr>
              <a:pPr defTabSz="914192"/>
              <a:t>‹#›</a:t>
            </a:fld>
            <a:endParaRPr lang="en-US">
              <a:solidFill>
                <a:srgbClr val="E7E6E6">
                  <a:lumMod val="25000"/>
                </a:srgbClr>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177" y="2"/>
            <a:ext cx="1619250" cy="595631"/>
          </a:xfrm>
          <a:prstGeom prst="rect">
            <a:avLst/>
          </a:prstGeom>
        </p:spPr>
      </p:pic>
      <p:pic>
        <p:nvPicPr>
          <p:cNvPr id="12" name="Picture 11"/>
          <p:cNvPicPr>
            <a:picLocks noChangeAspect="1"/>
          </p:cNvPicPr>
          <p:nvPr userDrawn="1"/>
        </p:nvPicPr>
        <p:blipFill>
          <a:blip r:embed="rId3"/>
          <a:stretch>
            <a:fillRect/>
          </a:stretch>
        </p:blipFill>
        <p:spPr>
          <a:xfrm>
            <a:off x="164969" y="5491678"/>
            <a:ext cx="2333134" cy="1229796"/>
          </a:xfrm>
          <a:prstGeom prst="rect">
            <a:avLst/>
          </a:prstGeom>
        </p:spPr>
      </p:pic>
    </p:spTree>
    <p:extLst>
      <p:ext uri="{BB962C8B-B14F-4D97-AF65-F5344CB8AC3E}">
        <p14:creationId xmlns:p14="http://schemas.microsoft.com/office/powerpoint/2010/main" val="22559050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4982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4166634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432498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087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2757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32997044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70"/>
            <a:ext cx="12185848" cy="6855512"/>
          </a:xfrm>
          <a:prstGeom prst="rect">
            <a:avLst/>
          </a:prstGeom>
        </p:spPr>
      </p:pic>
      <p:sp>
        <p:nvSpPr>
          <p:cNvPr id="9" name="Title 1"/>
          <p:cNvSpPr>
            <a:spLocks noGrp="1"/>
          </p:cNvSpPr>
          <p:nvPr>
            <p:ph type="title" hasCustomPrompt="1"/>
          </p:nvPr>
        </p:nvSpPr>
        <p:spPr>
          <a:xfrm>
            <a:off x="269304" y="2084186"/>
            <a:ext cx="8964185" cy="1793090"/>
          </a:xfrm>
          <a:noFill/>
        </p:spPr>
        <p:txBody>
          <a:bodyPr lIns="120468" tIns="75293" rIns="120468" bIns="75293" anchor="t" anchorCtr="0"/>
          <a:lstStyle>
            <a:lvl1pPr>
              <a:defRPr sz="4400" spc="-82"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5" y="3878573"/>
            <a:ext cx="7171337" cy="1792326"/>
          </a:xfrm>
          <a:noFill/>
        </p:spPr>
        <p:txBody>
          <a:bodyPr lIns="120468" tIns="90351" rIns="120468" bIns="90351">
            <a:noAutofit/>
          </a:bodyPr>
          <a:lstStyle>
            <a:lvl1pPr marL="0" indent="0">
              <a:spcBef>
                <a:spcPts val="0"/>
              </a:spcBef>
              <a:buNone/>
              <a:defRPr sz="26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86" tIns="120468" rIns="150586" bIns="120468" numCol="1" spcCol="0" rtlCol="0" fromWordArt="0" anchor="t" anchorCtr="0" forceAA="0" compatLnSpc="1">
            <a:prstTxWarp prst="textNoShape">
              <a:avLst/>
            </a:prstTxWarp>
            <a:noAutofit/>
          </a:bodyPr>
          <a:lstStyle/>
          <a:p>
            <a:pPr algn="ctr" defTabSz="767748"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6" y="6547871"/>
            <a:ext cx="806773" cy="171991"/>
          </a:xfrm>
          <a:prstGeom prst="rect">
            <a:avLst/>
          </a:prstGeom>
        </p:spPr>
      </p:pic>
    </p:spTree>
    <p:extLst>
      <p:ext uri="{BB962C8B-B14F-4D97-AF65-F5344CB8AC3E}">
        <p14:creationId xmlns:p14="http://schemas.microsoft.com/office/powerpoint/2010/main" val="1676479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4690591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523311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30541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70666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0733874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460353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3388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78472999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6" y="3085695"/>
            <a:ext cx="3227129" cy="687975"/>
          </a:xfrm>
          <a:prstGeom prst="rect">
            <a:avLst/>
          </a:prstGeom>
        </p:spPr>
      </p:pic>
    </p:spTree>
    <p:extLst>
      <p:ext uri="{BB962C8B-B14F-4D97-AF65-F5344CB8AC3E}">
        <p14:creationId xmlns:p14="http://schemas.microsoft.com/office/powerpoint/2010/main" val="331507932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78391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69240" y="1189179"/>
            <a:ext cx="11653523" cy="1658623"/>
          </a:xfrm>
        </p:spPr>
        <p:txBody>
          <a:bodyPr/>
          <a:lstStyle>
            <a:lvl1pPr marL="0" indent="0">
              <a:buNone/>
              <a:defRPr>
                <a:gradFill>
                  <a:gsLst>
                    <a:gs pos="20354">
                      <a:schemeClr val="tx2"/>
                    </a:gs>
                    <a:gs pos="40000">
                      <a:schemeClr val="tx2"/>
                    </a:gs>
                  </a:gsLst>
                  <a:lin ang="5400000" scaled="0"/>
                </a:gradFill>
              </a:defRPr>
            </a:lvl1pPr>
            <a:lvl2pPr marL="0" indent="0">
              <a:buFontTx/>
              <a:buNone/>
              <a:defRPr sz="1600"/>
            </a:lvl2pPr>
            <a:lvl3pPr marL="188217" indent="0">
              <a:buNone/>
              <a:defRPr/>
            </a:lvl3pPr>
            <a:lvl4pPr marL="376434" indent="0">
              <a:buNone/>
              <a:defRPr/>
            </a:lvl4pPr>
            <a:lvl5pPr marL="564651" indent="0">
              <a:buNone/>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07529250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0221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7256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191377" cy="685862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95412"/>
            <a:ext cx="6276530" cy="1772525"/>
          </a:xfrm>
          <a:noFill/>
        </p:spPr>
        <p:txBody>
          <a:bodyPr lIns="146304" tIns="91440" rIns="146304" bIns="91440" anchor="t" anchorCtr="0"/>
          <a:lstStyle>
            <a:lvl1pPr>
              <a:defRPr sz="5294" spc="-98"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7277"/>
            <a:ext cx="6276530" cy="1677043"/>
          </a:xfrm>
        </p:spPr>
        <p:txBody>
          <a:bodyPr tIns="109728" bIns="109728">
            <a:noAutofit/>
          </a:bodyPr>
          <a:lstStyle>
            <a:lvl1pPr marL="0" indent="0">
              <a:spcBef>
                <a:spcPts val="0"/>
              </a:spcBef>
              <a:buNone/>
              <a:defRPr sz="2353"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298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191377" cy="6858623"/>
          </a:xfrm>
          <a:prstGeom prst="rect">
            <a:avLst/>
          </a:prstGeom>
        </p:spPr>
      </p:pic>
      <p:sp>
        <p:nvSpPr>
          <p:cNvPr id="10" name="Rectangle 9"/>
          <p:cNvSpPr/>
          <p:nvPr userDrawn="1"/>
        </p:nvSpPr>
        <p:spPr bwMode="gray">
          <a:xfrm>
            <a:off x="0" y="0"/>
            <a:ext cx="12191377" cy="6858623"/>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92768"/>
            <a:ext cx="6276530" cy="87862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300344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87889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b="1" spc="-98"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6" y="6073351"/>
            <a:ext cx="1434641" cy="314582"/>
          </a:xfrm>
          <a:prstGeom prst="rect">
            <a:avLst/>
          </a:prstGeom>
        </p:spPr>
      </p:pic>
      <p:sp>
        <p:nvSpPr>
          <p:cNvPr id="8"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972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82880"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48585" y="6121376"/>
            <a:ext cx="1254995" cy="269134"/>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282431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6027249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0" y="6387932"/>
            <a:ext cx="12192000" cy="470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12"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6289033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09444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5825205"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69240" y="1637453"/>
            <a:ext cx="5824047" cy="2528826"/>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9027792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705925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69240" y="1189179"/>
            <a:ext cx="11653523" cy="1658623"/>
          </a:xfrm>
        </p:spPr>
        <p:txBody>
          <a:bodyPr/>
          <a:lstStyle>
            <a:lvl1pPr marL="0" indent="0">
              <a:buNone/>
              <a:defRPr>
                <a:gradFill>
                  <a:gsLst>
                    <a:gs pos="1250">
                      <a:schemeClr val="tx1"/>
                    </a:gs>
                    <a:gs pos="99000">
                      <a:schemeClr val="tx1"/>
                    </a:gs>
                  </a:gsLst>
                  <a:lin ang="5400000" scaled="0"/>
                </a:gradFill>
              </a:defRPr>
            </a:lvl1pPr>
            <a:lvl2pPr marL="0" indent="0">
              <a:buFontTx/>
              <a:buNone/>
              <a:defRPr sz="1600"/>
            </a:lvl2pPr>
            <a:lvl3pPr marL="188217" indent="0">
              <a:buNone/>
              <a:defRPr/>
            </a:lvl3pPr>
            <a:lvl4pPr marL="376434" indent="0">
              <a:buNone/>
              <a:defRPr/>
            </a:lvl4pPr>
            <a:lvl5pPr marL="564651" indent="0">
              <a:buNone/>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00909521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99000">
                      <a:schemeClr val="bg1"/>
                    </a:gs>
                  </a:gsLst>
                  <a:lin ang="5400000" scaled="0"/>
                </a:gradFill>
              </a:defRPr>
            </a:lvl1pPr>
            <a:lvl2pPr marL="0" indent="0">
              <a:buFontTx/>
              <a:buNone/>
              <a:defRPr sz="1961">
                <a:gradFill>
                  <a:gsLst>
                    <a:gs pos="1250">
                      <a:schemeClr val="bg1"/>
                    </a:gs>
                    <a:gs pos="99000">
                      <a:schemeClr val="bg1"/>
                    </a:gs>
                  </a:gsLst>
                  <a:lin ang="5400000" scaled="0"/>
                </a:gradFill>
              </a:defRPr>
            </a:lvl2pPr>
            <a:lvl3pPr marL="224097" indent="0">
              <a:buNone/>
              <a:defRPr>
                <a:gradFill>
                  <a:gsLst>
                    <a:gs pos="1250">
                      <a:schemeClr val="bg1"/>
                    </a:gs>
                    <a:gs pos="99000">
                      <a:schemeClr val="bg1"/>
                    </a:gs>
                  </a:gsLst>
                  <a:lin ang="5400000" scaled="0"/>
                </a:gradFill>
              </a:defRPr>
            </a:lvl3pPr>
            <a:lvl4pPr marL="448193" indent="0">
              <a:buNone/>
              <a:defRPr>
                <a:gradFill>
                  <a:gsLst>
                    <a:gs pos="1250">
                      <a:schemeClr val="bg1"/>
                    </a:gs>
                    <a:gs pos="99000">
                      <a:schemeClr val="bg1"/>
                    </a:gs>
                  </a:gsLst>
                  <a:lin ang="5400000" scaled="0"/>
                </a:gradFill>
              </a:defRPr>
            </a:lvl4pPr>
            <a:lvl5pPr marL="67229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5476075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0285296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1840790"/>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1840790"/>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17403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5490335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4094768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223190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522337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a:t>Click to edit Master title style</a:t>
            </a:r>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11007347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46442374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415899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726334"/>
          </a:xfrm>
        </p:spPr>
        <p:txBody>
          <a:bodyPr>
            <a:spAutoFit/>
          </a:bodyPr>
          <a:lstStyle>
            <a:lvl1pPr>
              <a:buClr>
                <a:schemeClr val="tx2"/>
              </a:buClr>
              <a:defRPr sz="3300">
                <a:gradFill>
                  <a:gsLst>
                    <a:gs pos="7080">
                      <a:schemeClr val="tx2"/>
                    </a:gs>
                    <a:gs pos="36283">
                      <a:schemeClr val="tx2"/>
                    </a:gs>
                  </a:gsLst>
                  <a:lin ang="5400000" scaled="0"/>
                </a:gradFill>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05736330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9678357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03123503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5824031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83326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20568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06640390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65387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873229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703"/>
            <a:ext cx="11653523" cy="1158793"/>
          </a:xfrm>
          <a:noFill/>
        </p:spPr>
        <p:txBody>
          <a:bodyPr tIns="91440" bIns="91440" anchor="t" anchorCtr="0">
            <a:spAutoFit/>
          </a:bodyPr>
          <a:lstStyle>
            <a:lvl1pPr>
              <a:defRPr sz="7058" b="1" spc="-98"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69239" y="2438075"/>
            <a:ext cx="11653523" cy="425495"/>
          </a:xfrm>
        </p:spPr>
        <p:txBody>
          <a:bodyPr lIns="182880" rIns="182880"/>
          <a:lstStyle>
            <a:lvl1pPr marL="0" indent="0" algn="l" defTabSz="896364" rtl="0" eaLnBrk="1" latinLnBrk="0" hangingPunct="1">
              <a:lnSpc>
                <a:spcPct val="90000"/>
              </a:lnSpc>
              <a:buNone/>
              <a:defRPr lang="en-US" sz="1765" kern="1200" spc="-39"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3451782"/>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3451782"/>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7816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b="1" spc="-98"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69239" y="3451782"/>
            <a:ext cx="11653523" cy="425495"/>
          </a:xfrm>
        </p:spPr>
        <p:txBody>
          <a:bodyPr/>
          <a:lstStyle>
            <a:lvl1pPr marL="0" indent="0" algn="l" defTabSz="896364" rtl="0" eaLnBrk="1" latinLnBrk="0" hangingPunct="1">
              <a:lnSpc>
                <a:spcPct val="90000"/>
              </a:lnSpc>
              <a:buNone/>
              <a:defRPr lang="en-US" sz="1765" kern="1200" spc="-39"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610307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726334"/>
          </a:xfrm>
        </p:spPr>
        <p:txBody>
          <a:bodyPr>
            <a:spAutoFit/>
          </a:bodyPr>
          <a:lstStyle>
            <a:lvl1pPr>
              <a:defRPr sz="33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66170211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69241" y="289511"/>
            <a:ext cx="5378548" cy="89966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69239" y="1197326"/>
            <a:ext cx="5377478"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193398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259590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51231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9449812" y="6493776"/>
            <a:ext cx="2742188" cy="364224"/>
          </a:xfrm>
          <a:prstGeom prst="rect">
            <a:avLst/>
          </a:prstGeom>
        </p:spPr>
        <p:txBody>
          <a:bodyPr vert="horz" lIns="179285" tIns="44821" rIns="179285" bIns="44821"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z="980" smtClean="0">
                <a:solidFill>
                  <a:srgbClr val="FFFFFF"/>
                </a:solidFill>
              </a:rPr>
              <a:pPr>
                <a:defRPr/>
              </a:pPr>
              <a:t>‹#›</a:t>
            </a:fld>
            <a:endParaRPr lang="en-US" sz="980"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1672700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483082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0394610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72928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46118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87132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70436"/>
            <a:ext cx="5827187" cy="295466"/>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9909048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69243" y="1189175"/>
            <a:ext cx="5378548" cy="1561673"/>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831" indent="0">
              <a:buNone/>
              <a:tabLst/>
              <a:defRPr sz="1600"/>
            </a:lvl3pPr>
            <a:lvl4pPr marL="379048" indent="0">
              <a:buNone/>
              <a:defRPr/>
            </a:lvl4pPr>
            <a:lvl5pPr marL="564651" indent="0">
              <a:buNone/>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544218" y="1189175"/>
            <a:ext cx="5378548" cy="1561673"/>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831" indent="0">
              <a:buNone/>
              <a:tabLst/>
              <a:defRPr sz="1600"/>
            </a:lvl3pPr>
            <a:lvl4pPr marL="379048" indent="0">
              <a:buNone/>
              <a:defRPr/>
            </a:lvl4pPr>
            <a:lvl5pPr marL="564651" indent="0">
              <a:buNone/>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22362552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667"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35" eaLnBrk="0" hangingPunct="0"/>
            <a:r>
              <a:rPr lang="en-US" sz="667"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63249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956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00" indent="0">
              <a:buNone/>
              <a:defRPr/>
            </a:lvl3pPr>
            <a:lvl4pPr marL="447998" indent="0">
              <a:buNone/>
              <a:defRPr/>
            </a:lvl4pPr>
            <a:lvl5pPr marL="6719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7261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6367674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98673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17384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34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668"/>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159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95563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52484" y="-311789"/>
            <a:ext cx="12744484" cy="7169789"/>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163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024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69243" y="1189175"/>
            <a:ext cx="5378548" cy="1561673"/>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831" indent="0">
              <a:buNone/>
              <a:tabLst/>
              <a:defRPr sz="1600"/>
            </a:lvl3pPr>
            <a:lvl4pPr marL="379048" indent="0">
              <a:buNone/>
              <a:defRPr/>
            </a:lvl4pPr>
            <a:lvl5pPr marL="564651" indent="0">
              <a:buNone/>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544218" y="1189175"/>
            <a:ext cx="5378548" cy="1561673"/>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831" indent="0">
              <a:buNone/>
              <a:tabLst/>
              <a:defRPr sz="1600"/>
            </a:lvl3pPr>
            <a:lvl4pPr marL="379048" indent="0">
              <a:buNone/>
              <a:defRPr/>
            </a:lvl4pPr>
            <a:lvl5pPr marL="564651" indent="0">
              <a:buNone/>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9709405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8769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800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190264" cy="6857996"/>
          </a:xfrm>
          <a:prstGeom prst="rect">
            <a:avLst/>
          </a:prstGeom>
        </p:spPr>
      </p:pic>
      <p:sp>
        <p:nvSpPr>
          <p:cNvPr id="2" name="Rectangle 1"/>
          <p:cNvSpPr/>
          <p:nvPr userDrawn="1"/>
        </p:nvSpPr>
        <p:spPr bwMode="auto">
          <a:xfrm>
            <a:off x="266064"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4" y="2084172"/>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4" y="3877259"/>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4" y="470068"/>
            <a:ext cx="2060657" cy="393704"/>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4" y="863774"/>
            <a:ext cx="2060657"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3"/>
            <a:ext cx="1668788" cy="358621"/>
          </a:xfrm>
          <a:prstGeom prst="rect">
            <a:avLst/>
          </a:prstGeom>
        </p:spPr>
      </p:pic>
    </p:spTree>
    <p:extLst>
      <p:ext uri="{BB962C8B-B14F-4D97-AF65-F5344CB8AC3E}">
        <p14:creationId xmlns:p14="http://schemas.microsoft.com/office/powerpoint/2010/main" val="33820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5" y="-622"/>
            <a:ext cx="12191377" cy="6858623"/>
          </a:xfrm>
          <a:prstGeom prst="rect">
            <a:avLst/>
          </a:prstGeom>
        </p:spPr>
      </p:pic>
      <p:sp>
        <p:nvSpPr>
          <p:cNvPr id="2" name="Rectangle 1"/>
          <p:cNvSpPr/>
          <p:nvPr userDrawn="1"/>
        </p:nvSpPr>
        <p:spPr bwMode="auto">
          <a:xfrm>
            <a:off x="5644612" y="2103819"/>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647851" y="2103817"/>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2" y="3896904"/>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9" y="6220953"/>
            <a:ext cx="1653405" cy="356168"/>
          </a:xfrm>
          <a:prstGeom prst="rect">
            <a:avLst/>
          </a:prstGeom>
        </p:spPr>
      </p:pic>
    </p:spTree>
    <p:extLst>
      <p:ext uri="{BB962C8B-B14F-4D97-AF65-F5344CB8AC3E}">
        <p14:creationId xmlns:p14="http://schemas.microsoft.com/office/powerpoint/2010/main" val="284761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4"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4" y="2084172"/>
            <a:ext cx="6274911" cy="1793104"/>
          </a:xfrm>
          <a:noFill/>
        </p:spPr>
        <p:txBody>
          <a:bodyPr lIns="146304" tIns="91440" rIns="146304" bIns="91440" anchor="t" anchorCtr="0"/>
          <a:lstStyle>
            <a:lvl1pPr>
              <a:defRPr sz="5294"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4" y="3877259"/>
            <a:ext cx="6276531"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5" y="6043944"/>
            <a:ext cx="1653405" cy="356168"/>
          </a:xfrm>
          <a:prstGeom prst="rect">
            <a:avLst/>
          </a:prstGeom>
        </p:spPr>
      </p:pic>
    </p:spTree>
    <p:extLst>
      <p:ext uri="{BB962C8B-B14F-4D97-AF65-F5344CB8AC3E}">
        <p14:creationId xmlns:p14="http://schemas.microsoft.com/office/powerpoint/2010/main" val="12714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29313"/>
            <a:ext cx="1673891" cy="358621"/>
          </a:xfrm>
          <a:prstGeom prst="rect">
            <a:avLst/>
          </a:prstGeom>
        </p:spPr>
      </p:pic>
      <p:sp>
        <p:nvSpPr>
          <p:cNvPr id="8" name="Rectangle 7"/>
          <p:cNvSpPr/>
          <p:nvPr userDrawn="1"/>
        </p:nvSpPr>
        <p:spPr bwMode="auto">
          <a:xfrm>
            <a:off x="448214" y="470068"/>
            <a:ext cx="2060657" cy="393704"/>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4" y="863774"/>
            <a:ext cx="2060657"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867658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1" indent="0">
              <a:buNone/>
              <a:defRPr/>
            </a:lvl3pPr>
            <a:lvl4pPr marL="448141" indent="0">
              <a:buNone/>
              <a:defRPr/>
            </a:lvl4pPr>
            <a:lvl5pPr marL="6722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033809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42827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0687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0248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69243" y="1189179"/>
            <a:ext cx="5378548" cy="1629384"/>
          </a:xfrm>
        </p:spPr>
        <p:txBody>
          <a:bodyPr wrap="square">
            <a:spAutoFit/>
          </a:bodyPr>
          <a:lstStyle>
            <a:lvl1pPr marL="236579" indent="-236579">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7334" indent="-192000">
              <a:buFont typeface="Wingdings" panose="05000000000000000000" pitchFamily="2" charset="2"/>
              <a:buChar char="§"/>
              <a:defRPr sz="2000"/>
            </a:lvl2pPr>
            <a:lvl3pPr marL="576000" indent="-138668">
              <a:buFont typeface="Wingdings" panose="05000000000000000000" pitchFamily="2" charset="2"/>
              <a:buChar char="§"/>
              <a:tabLst/>
              <a:defRPr sz="1600"/>
            </a:lvl3pPr>
            <a:lvl4pPr marL="725333" indent="-149333">
              <a:buFont typeface="Wingdings" panose="05000000000000000000" pitchFamily="2" charset="2"/>
              <a:buChar char="§"/>
              <a:defRPr/>
            </a:lvl4pPr>
            <a:lvl5pPr marL="864001" indent="-138668">
              <a:buFont typeface="Wingdings" panose="05000000000000000000" pitchFamily="2" charset="2"/>
              <a:buChar char="§"/>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544218" y="1189179"/>
            <a:ext cx="5378548" cy="1629384"/>
          </a:xfrm>
        </p:spPr>
        <p:txBody>
          <a:bodyPr wrap="square">
            <a:spAutoFit/>
          </a:bodyPr>
          <a:lstStyle>
            <a:lvl1pPr marL="236579" indent="-236579">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7334" indent="-192000">
              <a:buFont typeface="Wingdings" panose="05000000000000000000" pitchFamily="2" charset="2"/>
              <a:buChar char="§"/>
              <a:defRPr sz="2000"/>
            </a:lvl2pPr>
            <a:lvl3pPr marL="576000" indent="-138668">
              <a:buFont typeface="Wingdings" panose="05000000000000000000" pitchFamily="2" charset="2"/>
              <a:buChar char="§"/>
              <a:tabLst/>
              <a:defRPr sz="1600"/>
            </a:lvl3pPr>
            <a:lvl4pPr marL="725333" indent="-149333">
              <a:buFont typeface="Wingdings" panose="05000000000000000000" pitchFamily="2" charset="2"/>
              <a:buChar char="§"/>
              <a:defRPr/>
            </a:lvl4pPr>
            <a:lvl5pPr marL="864001" indent="-138668">
              <a:buFont typeface="Wingdings" panose="05000000000000000000" pitchFamily="2" charset="2"/>
              <a:buChar char="§"/>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2403979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02793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84254"/>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6765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6"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3469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558031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1731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513212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714907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2038507"/>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951351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16553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9140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110714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69243" y="1189179"/>
            <a:ext cx="5378548" cy="1629384"/>
          </a:xfrm>
        </p:spPr>
        <p:txBody>
          <a:bodyPr wrap="square">
            <a:spAutoFit/>
          </a:bodyPr>
          <a:lstStyle>
            <a:lvl1pPr marL="236579" indent="-236579">
              <a:spcBef>
                <a:spcPts val="1008"/>
              </a:spcBef>
              <a:buClr>
                <a:schemeClr val="tx1"/>
              </a:buClr>
              <a:buFont typeface="Wingdings" panose="05000000000000000000" pitchFamily="2" charset="2"/>
              <a:buChar char="§"/>
              <a:defRPr sz="2600"/>
            </a:lvl1pPr>
            <a:lvl2pPr marL="437334" indent="-192000">
              <a:buFont typeface="Wingdings" panose="05000000000000000000" pitchFamily="2" charset="2"/>
              <a:buChar char="§"/>
              <a:defRPr sz="2000"/>
            </a:lvl2pPr>
            <a:lvl3pPr marL="576000" indent="-138668">
              <a:buFont typeface="Wingdings" panose="05000000000000000000" pitchFamily="2" charset="2"/>
              <a:buChar char="§"/>
              <a:tabLst/>
              <a:defRPr sz="1600"/>
            </a:lvl3pPr>
            <a:lvl4pPr marL="725333" indent="-149333">
              <a:buFont typeface="Wingdings" panose="05000000000000000000" pitchFamily="2" charset="2"/>
              <a:buChar char="§"/>
              <a:defRPr/>
            </a:lvl4pPr>
            <a:lvl5pPr marL="864001" indent="-138668">
              <a:buFont typeface="Wingdings" panose="05000000000000000000" pitchFamily="2" charset="2"/>
              <a:buChar char="§"/>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544218" y="1189179"/>
            <a:ext cx="5378548" cy="1629384"/>
          </a:xfrm>
        </p:spPr>
        <p:txBody>
          <a:bodyPr wrap="square">
            <a:spAutoFit/>
          </a:bodyPr>
          <a:lstStyle>
            <a:lvl1pPr marL="236579" indent="-236579">
              <a:spcBef>
                <a:spcPts val="1008"/>
              </a:spcBef>
              <a:buClr>
                <a:schemeClr val="tx1"/>
              </a:buClr>
              <a:buFont typeface="Wingdings" panose="05000000000000000000" pitchFamily="2" charset="2"/>
              <a:buChar char="§"/>
              <a:defRPr sz="2600"/>
            </a:lvl1pPr>
            <a:lvl2pPr marL="437334" indent="-192000">
              <a:buFont typeface="Wingdings" panose="05000000000000000000" pitchFamily="2" charset="2"/>
              <a:buChar char="§"/>
              <a:defRPr sz="2000"/>
            </a:lvl2pPr>
            <a:lvl3pPr marL="576000" indent="-138668">
              <a:buFont typeface="Wingdings" panose="05000000000000000000" pitchFamily="2" charset="2"/>
              <a:buChar char="§"/>
              <a:tabLst/>
              <a:defRPr sz="1600"/>
            </a:lvl3pPr>
            <a:lvl4pPr marL="725333" indent="-149333">
              <a:buFont typeface="Wingdings" panose="05000000000000000000" pitchFamily="2" charset="2"/>
              <a:buChar char="§"/>
              <a:defRPr/>
            </a:lvl4pPr>
            <a:lvl5pPr marL="864001" indent="-138668">
              <a:buFont typeface="Wingdings" panose="05000000000000000000" pitchFamily="2" charset="2"/>
              <a:buChar char="§"/>
              <a:tabLst/>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42640442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1738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08155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marL="0" marR="0" lvl="0" indent="0" algn="ctr" defTabSz="91399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1" cy="202226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503402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818"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4596151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28811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69856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83663194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331769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32986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004046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599958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0045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825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1104332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0796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11353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627015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8003166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2614970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4702439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480735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70"/>
            <a:ext cx="12185848" cy="6855512"/>
          </a:xfrm>
          <a:prstGeom prst="rect">
            <a:avLst/>
          </a:prstGeom>
        </p:spPr>
      </p:pic>
      <p:sp>
        <p:nvSpPr>
          <p:cNvPr id="2" name="Title 1"/>
          <p:cNvSpPr>
            <a:spLocks noGrp="1"/>
          </p:cNvSpPr>
          <p:nvPr>
            <p:ph type="title" hasCustomPrompt="1"/>
          </p:nvPr>
        </p:nvSpPr>
        <p:spPr>
          <a:xfrm>
            <a:off x="269242" y="2095073"/>
            <a:ext cx="9859116" cy="969203"/>
          </a:xfrm>
          <a:noFill/>
        </p:spPr>
        <p:txBody>
          <a:bodyPr tIns="75293" bIns="75293" anchor="t" anchorCtr="0">
            <a:spAutoFit/>
          </a:bodyPr>
          <a:lstStyle>
            <a:lvl1pPr>
              <a:defRPr sz="5900" spc="-8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4" y="4785993"/>
            <a:ext cx="9860673" cy="603387"/>
          </a:xfrm>
          <a:noFill/>
        </p:spPr>
        <p:txBody>
          <a:bodyPr lIns="150586" tIns="120468" rIns="150586" bIns="120468">
            <a:sp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86" tIns="120468" rIns="150586" bIns="120468" numCol="1" spcCol="0" rtlCol="0" fromWordArt="0" anchor="t" anchorCtr="0" forceAA="0" compatLnSpc="1">
            <a:prstTxWarp prst="textNoShape">
              <a:avLst/>
            </a:prstTxWarp>
            <a:noAutofit/>
          </a:bodyPr>
          <a:lstStyle/>
          <a:p>
            <a:pPr algn="ctr" defTabSz="767748"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6" y="6547871"/>
            <a:ext cx="806773" cy="171991"/>
          </a:xfrm>
          <a:prstGeom prst="rect">
            <a:avLst/>
          </a:prstGeom>
        </p:spPr>
      </p:pic>
    </p:spTree>
    <p:extLst>
      <p:ext uri="{BB962C8B-B14F-4D97-AF65-F5344CB8AC3E}">
        <p14:creationId xmlns:p14="http://schemas.microsoft.com/office/powerpoint/2010/main" val="260278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112260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904504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781735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041461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5702408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4271287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172230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865159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09430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84665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70"/>
            <a:ext cx="12185848" cy="6855512"/>
          </a:xfrm>
          <a:prstGeom prst="rect">
            <a:avLst/>
          </a:prstGeom>
        </p:spPr>
      </p:pic>
      <p:sp>
        <p:nvSpPr>
          <p:cNvPr id="2" name="Title 1"/>
          <p:cNvSpPr>
            <a:spLocks noGrp="1"/>
          </p:cNvSpPr>
          <p:nvPr>
            <p:ph type="title" hasCustomPrompt="1"/>
          </p:nvPr>
        </p:nvSpPr>
        <p:spPr>
          <a:xfrm>
            <a:off x="269242" y="2084176"/>
            <a:ext cx="9859116" cy="969203"/>
          </a:xfrm>
          <a:noFill/>
        </p:spPr>
        <p:txBody>
          <a:bodyPr tIns="75293" bIns="75293" anchor="t" anchorCtr="0">
            <a:spAutoFit/>
          </a:bodyPr>
          <a:lstStyle>
            <a:lvl1pPr>
              <a:defRPr lang="en-US" sz="5900" b="0" kern="1200" cap="none" spc="-8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86" tIns="120468" rIns="150586" bIns="120468" numCol="1" spcCol="0" rtlCol="0" fromWordArt="0" anchor="t" anchorCtr="0" forceAA="0" compatLnSpc="1">
            <a:prstTxWarp prst="textNoShape">
              <a:avLst/>
            </a:prstTxWarp>
            <a:noAutofit/>
          </a:bodyPr>
          <a:lstStyle/>
          <a:p>
            <a:pPr algn="ctr" defTabSz="767748"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6" y="6547871"/>
            <a:ext cx="806773" cy="171991"/>
          </a:xfrm>
          <a:prstGeom prst="rect">
            <a:avLst/>
          </a:prstGeom>
        </p:spPr>
      </p:pic>
    </p:spTree>
    <p:extLst>
      <p:ext uri="{BB962C8B-B14F-4D97-AF65-F5344CB8AC3E}">
        <p14:creationId xmlns:p14="http://schemas.microsoft.com/office/powerpoint/2010/main" val="3133099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76236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838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198395"/>
            <a:ext cx="12192000" cy="681037"/>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5706" rIns="45706" rtlCol="0" anchor="t"/>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2" name="Title 1"/>
          <p:cNvSpPr>
            <a:spLocks noGrp="1"/>
          </p:cNvSpPr>
          <p:nvPr>
            <p:ph type="title"/>
          </p:nvPr>
        </p:nvSpPr>
        <p:spPr>
          <a:xfrm>
            <a:off x="831850" y="1709740"/>
            <a:ext cx="10515600" cy="2852737"/>
          </a:xfrm>
        </p:spPr>
        <p:txBody>
          <a:bodyPr anchor="b"/>
          <a:lstStyle>
            <a:lvl1pPr>
              <a:defRPr sz="5996">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4"/>
            <a:ext cx="10515600" cy="517065"/>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41396" y="6356351"/>
            <a:ext cx="1777738" cy="365125"/>
          </a:xfrm>
          <a:prstGeom prst="rect">
            <a:avLst/>
          </a:prstGeom>
        </p:spPr>
        <p:txBody>
          <a:bodyPr/>
          <a:lstStyle>
            <a:lvl1pPr>
              <a:defRPr>
                <a:solidFill>
                  <a:schemeClr val="bg2">
                    <a:lumMod val="25000"/>
                  </a:schemeClr>
                </a:solidFill>
              </a:defRPr>
            </a:lvl1pPr>
          </a:lstStyle>
          <a:p>
            <a:pPr defTabSz="914192"/>
            <a:endParaRPr lang="en-US">
              <a:solidFill>
                <a:srgbClr val="E7E6E6">
                  <a:lumMod val="25000"/>
                </a:srgbClr>
              </a:solidFill>
            </a:endParaRPr>
          </a:p>
        </p:txBody>
      </p:sp>
      <p:sp>
        <p:nvSpPr>
          <p:cNvPr id="10" name="Footer Placeholder 4"/>
          <p:cNvSpPr>
            <a:spLocks noGrp="1"/>
          </p:cNvSpPr>
          <p:nvPr>
            <p:ph type="ftr" sz="quarter" idx="11"/>
          </p:nvPr>
        </p:nvSpPr>
        <p:spPr>
          <a:xfrm>
            <a:off x="4798244" y="6356352"/>
            <a:ext cx="3355157" cy="365125"/>
          </a:xfrm>
          <a:prstGeom prst="rect">
            <a:avLst/>
          </a:prstGeom>
        </p:spPr>
        <p:txBody>
          <a:bodyPr/>
          <a:lstStyle>
            <a:lvl1pPr>
              <a:defRPr>
                <a:solidFill>
                  <a:schemeClr val="bg2">
                    <a:lumMod val="25000"/>
                  </a:schemeClr>
                </a:solidFill>
              </a:defRPr>
            </a:lvl1pPr>
          </a:lstStyle>
          <a:p>
            <a:pPr defTabSz="914192"/>
            <a:endParaRPr lang="en-US" dirty="0">
              <a:solidFill>
                <a:srgbClr val="E7E6E6">
                  <a:lumMod val="25000"/>
                </a:srgbClr>
              </a:solidFill>
            </a:endParaRPr>
          </a:p>
        </p:txBody>
      </p:sp>
      <p:sp>
        <p:nvSpPr>
          <p:cNvPr id="11" name="Slide Number Placeholder 5"/>
          <p:cNvSpPr>
            <a:spLocks noGrp="1"/>
          </p:cNvSpPr>
          <p:nvPr>
            <p:ph type="sldNum" sz="quarter" idx="12"/>
          </p:nvPr>
        </p:nvSpPr>
        <p:spPr>
          <a:xfrm>
            <a:off x="8610600" y="6356352"/>
            <a:ext cx="2743200" cy="365125"/>
          </a:xfrm>
          <a:prstGeom prst="rect">
            <a:avLst/>
          </a:prstGeom>
        </p:spPr>
        <p:txBody>
          <a:bodyPr/>
          <a:lstStyle>
            <a:lvl1pPr>
              <a:defRPr>
                <a:solidFill>
                  <a:schemeClr val="bg2">
                    <a:lumMod val="25000"/>
                  </a:schemeClr>
                </a:solidFill>
              </a:defRPr>
            </a:lvl1pPr>
          </a:lstStyle>
          <a:p>
            <a:pPr defTabSz="914192"/>
            <a:fld id="{18CF0EA7-EBC7-40BD-BAED-EC1D14ABD54F}" type="slidenum">
              <a:rPr lang="en-US" smtClean="0">
                <a:solidFill>
                  <a:srgbClr val="E7E6E6">
                    <a:lumMod val="25000"/>
                  </a:srgbClr>
                </a:solidFill>
              </a:rPr>
              <a:pPr defTabSz="914192"/>
              <a:t>‹#›</a:t>
            </a:fld>
            <a:endParaRPr lang="en-US">
              <a:solidFill>
                <a:srgbClr val="E7E6E6">
                  <a:lumMod val="25000"/>
                </a:srgbClr>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177" y="2"/>
            <a:ext cx="1619250" cy="595631"/>
          </a:xfrm>
          <a:prstGeom prst="rect">
            <a:avLst/>
          </a:prstGeom>
        </p:spPr>
      </p:pic>
      <p:pic>
        <p:nvPicPr>
          <p:cNvPr id="12" name="Picture 11"/>
          <p:cNvPicPr>
            <a:picLocks noChangeAspect="1"/>
          </p:cNvPicPr>
          <p:nvPr userDrawn="1"/>
        </p:nvPicPr>
        <p:blipFill>
          <a:blip r:embed="rId3"/>
          <a:stretch>
            <a:fillRect/>
          </a:stretch>
        </p:blipFill>
        <p:spPr>
          <a:xfrm>
            <a:off x="164969" y="5491678"/>
            <a:ext cx="2333134" cy="1229796"/>
          </a:xfrm>
          <a:prstGeom prst="rect">
            <a:avLst/>
          </a:prstGeom>
        </p:spPr>
      </p:pic>
    </p:spTree>
    <p:extLst>
      <p:ext uri="{BB962C8B-B14F-4D97-AF65-F5344CB8AC3E}">
        <p14:creationId xmlns:p14="http://schemas.microsoft.com/office/powerpoint/2010/main" val="254527481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8"/>
            <a:ext cx="10751314" cy="2695310"/>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a:t>Click to edit title</a:t>
            </a:r>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3">
                <a:gradFill>
                  <a:gsLst>
                    <a:gs pos="0">
                      <a:schemeClr val="bg1"/>
                    </a:gs>
                    <a:gs pos="100000">
                      <a:schemeClr val="bg1"/>
                    </a:gs>
                  </a:gsLst>
                  <a:lin ang="5400000" scaled="1"/>
                </a:gradFill>
                <a:latin typeface="+mj-lt"/>
              </a:defRPr>
            </a:lvl1pPr>
            <a:lvl2pPr marL="457124" indent="0" algn="ctr">
              <a:buNone/>
              <a:defRPr sz="2000"/>
            </a:lvl2pPr>
            <a:lvl3pPr marL="914246" indent="0" algn="ctr">
              <a:buNone/>
              <a:defRPr sz="1866"/>
            </a:lvl3pPr>
            <a:lvl4pPr marL="1371370" indent="0" algn="ctr">
              <a:buNone/>
              <a:defRPr sz="1600"/>
            </a:lvl4pPr>
            <a:lvl5pPr marL="1828494" indent="0" algn="ctr">
              <a:buNone/>
              <a:defRPr sz="1600"/>
            </a:lvl5pPr>
            <a:lvl6pPr marL="2285617" indent="0" algn="ctr">
              <a:buNone/>
              <a:defRPr sz="1600"/>
            </a:lvl6pPr>
            <a:lvl7pPr marL="2742740" indent="0" algn="ctr">
              <a:buNone/>
              <a:defRPr sz="1600"/>
            </a:lvl7pPr>
            <a:lvl8pPr marL="3199864" indent="0" algn="ctr">
              <a:buNone/>
              <a:defRPr sz="1600"/>
            </a:lvl8pPr>
            <a:lvl9pPr marL="3656988" indent="0" algn="ctr">
              <a:buNone/>
              <a:defRPr sz="1600"/>
            </a:lvl9pPr>
          </a:lstStyle>
          <a:p>
            <a:r>
              <a:rPr lang="en-US" dirty="0"/>
              <a:t>Click to edit subtitle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2643" y="5598338"/>
            <a:ext cx="876036" cy="876036"/>
          </a:xfrm>
          <a:prstGeom prst="rect">
            <a:avLst/>
          </a:prstGeom>
        </p:spPr>
      </p:pic>
    </p:spTree>
    <p:extLst>
      <p:ext uri="{BB962C8B-B14F-4D97-AF65-F5344CB8AC3E}">
        <p14:creationId xmlns:p14="http://schemas.microsoft.com/office/powerpoint/2010/main" val="1931483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8"/>
            <a:ext cx="10751314" cy="2695310"/>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a:t>Click to edit title</a:t>
            </a:r>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3">
                <a:gradFill>
                  <a:gsLst>
                    <a:gs pos="0">
                      <a:schemeClr val="bg1"/>
                    </a:gs>
                    <a:gs pos="100000">
                      <a:schemeClr val="bg1"/>
                    </a:gs>
                  </a:gsLst>
                  <a:lin ang="5400000" scaled="1"/>
                </a:gradFill>
                <a:latin typeface="+mj-lt"/>
              </a:defRPr>
            </a:lvl1pPr>
            <a:lvl2pPr marL="457124" indent="0" algn="ctr">
              <a:buNone/>
              <a:defRPr sz="2000"/>
            </a:lvl2pPr>
            <a:lvl3pPr marL="914246" indent="0" algn="ctr">
              <a:buNone/>
              <a:defRPr sz="1866"/>
            </a:lvl3pPr>
            <a:lvl4pPr marL="1371370" indent="0" algn="ctr">
              <a:buNone/>
              <a:defRPr sz="1600"/>
            </a:lvl4pPr>
            <a:lvl5pPr marL="1828494" indent="0" algn="ctr">
              <a:buNone/>
              <a:defRPr sz="1600"/>
            </a:lvl5pPr>
            <a:lvl6pPr marL="2285617" indent="0" algn="ctr">
              <a:buNone/>
              <a:defRPr sz="1600"/>
            </a:lvl6pPr>
            <a:lvl7pPr marL="2742740" indent="0" algn="ctr">
              <a:buNone/>
              <a:defRPr sz="1600"/>
            </a:lvl7pPr>
            <a:lvl8pPr marL="3199864" indent="0" algn="ctr">
              <a:buNone/>
              <a:defRPr sz="1600"/>
            </a:lvl8pPr>
            <a:lvl9pPr marL="3656988" indent="0" algn="ctr">
              <a:buNone/>
              <a:defRPr sz="1600"/>
            </a:lvl9pPr>
          </a:lstStyle>
          <a:p>
            <a:r>
              <a:rPr lang="en-US" dirty="0"/>
              <a:t>Click to edit subtitle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5" y="5494922"/>
            <a:ext cx="3347331" cy="1231293"/>
          </a:xfrm>
          <a:prstGeom prst="rect">
            <a:avLst/>
          </a:prstGeom>
        </p:spPr>
      </p:pic>
    </p:spTree>
    <p:extLst>
      <p:ext uri="{BB962C8B-B14F-4D97-AF65-F5344CB8AC3E}">
        <p14:creationId xmlns:p14="http://schemas.microsoft.com/office/powerpoint/2010/main" val="776325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8"/>
            <a:ext cx="10751314" cy="2695310"/>
          </a:xfrm>
        </p:spPr>
        <p:txBody>
          <a:bodyPr anchor="b" anchorCtr="0">
            <a:noAutofit/>
          </a:bodyPr>
          <a:lstStyle>
            <a:lvl1pPr algn="l">
              <a:defRPr sz="7198">
                <a:gradFill>
                  <a:gsLst>
                    <a:gs pos="0">
                      <a:schemeClr val="accent1"/>
                    </a:gs>
                    <a:gs pos="100000">
                      <a:schemeClr val="accent1"/>
                    </a:gs>
                  </a:gsLst>
                  <a:lin ang="5400000" scaled="1"/>
                </a:gradFill>
              </a:defRPr>
            </a:lvl1pPr>
          </a:lstStyle>
          <a:p>
            <a:r>
              <a:rPr lang="en-US" dirty="0"/>
              <a:t>Click to edit title</a:t>
            </a:r>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3">
                <a:gradFill>
                  <a:gsLst>
                    <a:gs pos="0">
                      <a:schemeClr val="accent1"/>
                    </a:gs>
                    <a:gs pos="100000">
                      <a:schemeClr val="accent1"/>
                    </a:gs>
                  </a:gsLst>
                  <a:lin ang="5400000" scaled="1"/>
                </a:gradFill>
                <a:latin typeface="+mj-lt"/>
              </a:defRPr>
            </a:lvl1pPr>
            <a:lvl2pPr marL="457124" indent="0" algn="ctr">
              <a:buNone/>
              <a:defRPr sz="2000"/>
            </a:lvl2pPr>
            <a:lvl3pPr marL="914246" indent="0" algn="ctr">
              <a:buNone/>
              <a:defRPr sz="1866"/>
            </a:lvl3pPr>
            <a:lvl4pPr marL="1371370" indent="0" algn="ctr">
              <a:buNone/>
              <a:defRPr sz="1600"/>
            </a:lvl4pPr>
            <a:lvl5pPr marL="1828494" indent="0" algn="ctr">
              <a:buNone/>
              <a:defRPr sz="1600"/>
            </a:lvl5pPr>
            <a:lvl6pPr marL="2285617" indent="0" algn="ctr">
              <a:buNone/>
              <a:defRPr sz="1600"/>
            </a:lvl6pPr>
            <a:lvl7pPr marL="2742740" indent="0" algn="ctr">
              <a:buNone/>
              <a:defRPr sz="1600"/>
            </a:lvl7pPr>
            <a:lvl8pPr marL="3199864" indent="0" algn="ctr">
              <a:buNone/>
              <a:defRPr sz="1600"/>
            </a:lvl8pPr>
            <a:lvl9pPr marL="3656988" indent="0" algn="ctr">
              <a:buNone/>
              <a:defRPr sz="1600"/>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5" y="5494922"/>
            <a:ext cx="3347331" cy="1231293"/>
          </a:xfrm>
          <a:prstGeom prst="rect">
            <a:avLst/>
          </a:prstGeom>
        </p:spPr>
      </p:pic>
    </p:spTree>
    <p:extLst>
      <p:ext uri="{BB962C8B-B14F-4D97-AF65-F5344CB8AC3E}">
        <p14:creationId xmlns:p14="http://schemas.microsoft.com/office/powerpoint/2010/main" val="3191391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74085136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8" name="Footer Placeholder 6"/>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 Use Under NDA Only</a:t>
            </a:r>
          </a:p>
        </p:txBody>
      </p:sp>
    </p:spTree>
    <p:extLst>
      <p:ext uri="{BB962C8B-B14F-4D97-AF65-F5344CB8AC3E}">
        <p14:creationId xmlns:p14="http://schemas.microsoft.com/office/powerpoint/2010/main" val="379434369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2" y="1187621"/>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97703296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2" y="1187621"/>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22301277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70"/>
            <a:ext cx="12185848" cy="6855512"/>
          </a:xfrm>
          <a:prstGeom prst="rect">
            <a:avLst/>
          </a:prstGeom>
        </p:spPr>
      </p:pic>
      <p:sp>
        <p:nvSpPr>
          <p:cNvPr id="2" name="Title 1"/>
          <p:cNvSpPr>
            <a:spLocks noGrp="1"/>
          </p:cNvSpPr>
          <p:nvPr>
            <p:ph type="title" hasCustomPrompt="1"/>
          </p:nvPr>
        </p:nvSpPr>
        <p:spPr>
          <a:xfrm>
            <a:off x="269240" y="2084175"/>
            <a:ext cx="11653523" cy="969203"/>
          </a:xfrm>
          <a:noFill/>
        </p:spPr>
        <p:txBody>
          <a:bodyPr tIns="75293" bIns="75293"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3543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1"/>
            <a:ext cx="3585698"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8" y="1187621"/>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324952283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1"/>
            <a:ext cx="3585698"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8" y="1187621"/>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352577169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Tree>
    <p:extLst>
      <p:ext uri="{BB962C8B-B14F-4D97-AF65-F5344CB8AC3E}">
        <p14:creationId xmlns:p14="http://schemas.microsoft.com/office/powerpoint/2010/main" val="116054119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4" name="Footer Placeholder 6"/>
          <p:cNvSpPr txBox="1">
            <a:spLocks/>
          </p:cNvSpPr>
          <p:nvPr userDrawn="1"/>
        </p:nvSpPr>
        <p:spPr>
          <a:xfrm>
            <a:off x="9271000" y="6553200"/>
            <a:ext cx="2922147"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 Use Under NDA Only</a:t>
            </a:r>
          </a:p>
        </p:txBody>
      </p:sp>
    </p:spTree>
    <p:extLst>
      <p:ext uri="{BB962C8B-B14F-4D97-AF65-F5344CB8AC3E}">
        <p14:creationId xmlns:p14="http://schemas.microsoft.com/office/powerpoint/2010/main" val="220225737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3"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34451650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46">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40" y="1187620"/>
            <a:ext cx="5826758"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70636098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46">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40" y="1187620"/>
            <a:ext cx="5826758"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26049720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46">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40" y="1187620"/>
            <a:ext cx="5826758"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
        <p:nvSpPr>
          <p:cNvPr id="10" name="Footer Placeholder 6"/>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 Use Under NDA Only</a:t>
            </a:r>
          </a:p>
        </p:txBody>
      </p:sp>
    </p:spTree>
    <p:extLst>
      <p:ext uri="{BB962C8B-B14F-4D97-AF65-F5344CB8AC3E}">
        <p14:creationId xmlns:p14="http://schemas.microsoft.com/office/powerpoint/2010/main" val="69895777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4369"/>
          </a:xfrm>
        </p:spPr>
        <p:txBody>
          <a:bodyPr anchor="t" anchorCtr="0">
            <a:spAutoFit/>
          </a:bodyPr>
          <a:lstStyle>
            <a:lvl1pPr>
              <a:spcBef>
                <a:spcPts val="0"/>
              </a:spcBef>
              <a:defRPr sz="3733" b="0">
                <a:gradFill>
                  <a:gsLst>
                    <a:gs pos="0">
                      <a:schemeClr val="tx1"/>
                    </a:gs>
                    <a:gs pos="100000">
                      <a:schemeClr val="tx1"/>
                    </a:gs>
                  </a:gsLst>
                  <a:lin ang="5400000" scaled="1"/>
                </a:gra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26274160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63"/>
            <a:ext cx="5378548" cy="937873"/>
          </a:xfrm>
        </p:spPr>
        <p:txBody>
          <a:bodyPr wrap="square" anchor="ctr" anchorCtr="0">
            <a:spAutoFit/>
          </a:bodyPr>
          <a:lstStyle>
            <a:lvl1pPr algn="l">
              <a:defRPr sz="5333">
                <a:solidFill>
                  <a:schemeClr val="tx1"/>
                </a:solidFill>
              </a:defRPr>
            </a:lvl1pPr>
          </a:lstStyle>
          <a:p>
            <a:r>
              <a:rPr lang="en-US" dirty="0"/>
              <a:t>Click to edit title</a:t>
            </a:r>
          </a:p>
        </p:txBody>
      </p:sp>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819583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969203"/>
          </a:xfrm>
          <a:noFill/>
        </p:spPr>
        <p:txBody>
          <a:bodyPr tIns="75293" bIns="75293"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62736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69240" y="2960062"/>
            <a:ext cx="5378548" cy="937873"/>
          </a:xfrm>
        </p:spPr>
        <p:txBody>
          <a:bodyPr wrap="square" anchor="ctr" anchorCtr="0">
            <a:spAutoFit/>
          </a:bodyPr>
          <a:lstStyle>
            <a:lvl1pPr algn="l">
              <a:defRPr sz="5333">
                <a:gradFill>
                  <a:gsLst>
                    <a:gs pos="0">
                      <a:schemeClr val="tx1"/>
                    </a:gs>
                    <a:gs pos="100000">
                      <a:schemeClr val="tx1"/>
                    </a:gs>
                  </a:gsLst>
                  <a:lin ang="5400000" scaled="1"/>
                </a:gradFill>
              </a:defRPr>
            </a:lvl1pPr>
          </a:lstStyle>
          <a:p>
            <a:r>
              <a:rPr lang="en-US" dirty="0"/>
              <a:t>Click to edit title</a:t>
            </a:r>
          </a:p>
        </p:txBody>
      </p:sp>
    </p:spTree>
    <p:extLst>
      <p:ext uri="{BB962C8B-B14F-4D97-AF65-F5344CB8AC3E}">
        <p14:creationId xmlns:p14="http://schemas.microsoft.com/office/powerpoint/2010/main" val="222506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63"/>
            <a:ext cx="5378549" cy="937873"/>
          </a:xfrm>
        </p:spPr>
        <p:txBody>
          <a:bodyPr wrap="square" anchor="ctr" anchorCtr="0">
            <a:spAutoFit/>
          </a:bodyPr>
          <a:lstStyle>
            <a:lvl1pPr algn="l">
              <a:defRPr sz="5333">
                <a:solidFill>
                  <a:schemeClr val="accent1"/>
                </a:solidFill>
              </a:defRPr>
            </a:lvl1pPr>
          </a:lstStyle>
          <a:p>
            <a:r>
              <a:rPr lang="en-US" dirty="0"/>
              <a:t>Click to edit title</a:t>
            </a:r>
          </a:p>
        </p:txBody>
      </p:sp>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233778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0064"/>
            <a:ext cx="11637012" cy="937873"/>
          </a:xfrm>
        </p:spPr>
        <p:txBody>
          <a:bodyPr anchor="ctr" anchorCtr="0">
            <a:spAutoFit/>
          </a:bodyPr>
          <a:lstStyle>
            <a:lvl1pPr algn="l">
              <a:defRPr sz="5333">
                <a:gradFill>
                  <a:gsLst>
                    <a:gs pos="0">
                      <a:schemeClr val="bg1"/>
                    </a:gs>
                    <a:gs pos="100000">
                      <a:schemeClr val="bg1"/>
                    </a:gs>
                  </a:gsLst>
                  <a:lin ang="5400000" scaled="1"/>
                </a:gradFill>
              </a:defRPr>
            </a:lvl1pPr>
          </a:lstStyle>
          <a:p>
            <a:r>
              <a:rPr lang="en-US" dirty="0"/>
              <a:t>Click to edit title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2643" y="5598338"/>
            <a:ext cx="876036" cy="876036"/>
          </a:xfrm>
          <a:prstGeom prst="rect">
            <a:avLst/>
          </a:prstGeom>
        </p:spPr>
      </p:pic>
    </p:spTree>
    <p:extLst>
      <p:ext uri="{BB962C8B-B14F-4D97-AF65-F5344CB8AC3E}">
        <p14:creationId xmlns:p14="http://schemas.microsoft.com/office/powerpoint/2010/main" val="4136937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
        <p:nvSpPr>
          <p:cNvPr id="4"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3521450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35"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46"/>
              <a:endParaRPr lang="en-US" sz="1866">
                <a:solidFill>
                  <a:prstClr val="white"/>
                </a:solidFill>
              </a:endParaRPr>
            </a:p>
          </p:txBody>
        </p:sp>
      </p:grpSp>
    </p:spTree>
    <p:extLst>
      <p:ext uri="{BB962C8B-B14F-4D97-AF65-F5344CB8AC3E}">
        <p14:creationId xmlns:p14="http://schemas.microsoft.com/office/powerpoint/2010/main" val="2984282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01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lvl1pPr>
              <a:defRPr>
                <a:gradFill>
                  <a:gsLst>
                    <a:gs pos="0">
                      <a:schemeClr val="accent4"/>
                    </a:gs>
                    <a:gs pos="100000">
                      <a:schemeClr val="accent4"/>
                    </a:gs>
                  </a:gsLst>
                  <a:lin ang="5400000" scaled="1"/>
                </a:gra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a:t>Click to edit title</a:t>
            </a:r>
          </a:p>
        </p:txBody>
      </p:sp>
      <p:sp>
        <p:nvSpPr>
          <p:cNvPr id="5" name="Footer Placeholder 6"/>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 Use Under NDA Only</a:t>
            </a:r>
          </a:p>
        </p:txBody>
      </p:sp>
    </p:spTree>
    <p:extLst>
      <p:ext uri="{BB962C8B-B14F-4D97-AF65-F5344CB8AC3E}">
        <p14:creationId xmlns:p14="http://schemas.microsoft.com/office/powerpoint/2010/main" val="317528887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lvl1pPr>
              <a:defRPr>
                <a:gradFill>
                  <a:gsLst>
                    <a:gs pos="0">
                      <a:schemeClr val="accent2"/>
                    </a:gs>
                    <a:gs pos="100000">
                      <a:schemeClr val="accent2"/>
                    </a:gs>
                  </a:gsLst>
                  <a:lin ang="5400000" scaled="1"/>
                </a:gra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a:t>Click to edit title</a:t>
            </a:r>
          </a:p>
        </p:txBody>
      </p:sp>
    </p:spTree>
    <p:extLst>
      <p:ext uri="{BB962C8B-B14F-4D97-AF65-F5344CB8AC3E}">
        <p14:creationId xmlns:p14="http://schemas.microsoft.com/office/powerpoint/2010/main" val="189264737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855777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66275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969203"/>
          </a:xfrm>
          <a:noFill/>
        </p:spPr>
        <p:txBody>
          <a:bodyPr tIns="75293" bIns="75293"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858944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87790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7407719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53466418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0522034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150775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6014345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336689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71158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5631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17755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969203"/>
          </a:xfrm>
          <a:noFill/>
        </p:spPr>
        <p:txBody>
          <a:bodyPr tIns="75293" bIns="75293"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665202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1477657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5823879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14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322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DB14E8-99BF-46B9-A671-9359039C08FF}" type="datetimeFigureOut">
              <a:rPr lang="en-US" smtClean="0">
                <a:solidFill>
                  <a:srgbClr val="404040"/>
                </a:solidFill>
              </a:rPr>
              <a:pPr/>
              <a:t>11/4/2016</a:t>
            </a:fld>
            <a:endParaRPr lang="en-US">
              <a:solidFill>
                <a:srgbClr val="404040"/>
              </a:solidFill>
            </a:endParaRPr>
          </a:p>
        </p:txBody>
      </p:sp>
      <p:sp>
        <p:nvSpPr>
          <p:cNvPr id="5" name="Footer Placeholder 4"/>
          <p:cNvSpPr>
            <a:spLocks noGrp="1"/>
          </p:cNvSpPr>
          <p:nvPr>
            <p:ph type="ftr" sz="quarter" idx="11"/>
          </p:nvPr>
        </p:nvSpPr>
        <p:spPr/>
        <p:txBody>
          <a:bodyPr/>
          <a:lstStyle/>
          <a:p>
            <a:endParaRPr lang="en-US">
              <a:solidFill>
                <a:srgbClr val="404040"/>
              </a:solidFill>
            </a:endParaRPr>
          </a:p>
        </p:txBody>
      </p:sp>
      <p:sp>
        <p:nvSpPr>
          <p:cNvPr id="6" name="Slide Number Placeholder 5"/>
          <p:cNvSpPr>
            <a:spLocks noGrp="1"/>
          </p:cNvSpPr>
          <p:nvPr>
            <p:ph type="sldNum" sz="quarter" idx="12"/>
          </p:nvPr>
        </p:nvSpPr>
        <p:spPr/>
        <p:txBody>
          <a:bodyPr/>
          <a:lstStyle/>
          <a:p>
            <a:fld id="{070682B8-F885-4756-A521-C9D3D3736D6D}" type="slidenum">
              <a:rPr lang="en-US" smtClean="0">
                <a:solidFill>
                  <a:srgbClr val="404040"/>
                </a:solidFill>
              </a:rPr>
              <a:pPr/>
              <a:t>‹#›</a:t>
            </a:fld>
            <a:endParaRPr lang="en-US">
              <a:solidFill>
                <a:srgbClr val="404040"/>
              </a:solidFill>
            </a:endParaRPr>
          </a:p>
        </p:txBody>
      </p:sp>
    </p:spTree>
    <p:extLst>
      <p:ext uri="{BB962C8B-B14F-4D97-AF65-F5344CB8AC3E}">
        <p14:creationId xmlns:p14="http://schemas.microsoft.com/office/powerpoint/2010/main" val="289428884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ADB14E8-99BF-46B9-A671-9359039C08FF}" type="datetimeFigureOut">
              <a:rPr lang="en-US" smtClean="0">
                <a:solidFill>
                  <a:srgbClr val="404040"/>
                </a:solidFill>
              </a:rPr>
              <a:pPr/>
              <a:t>11/4/2016</a:t>
            </a:fld>
            <a:endParaRPr lang="en-US">
              <a:solidFill>
                <a:srgbClr val="404040"/>
              </a:solidFill>
            </a:endParaRPr>
          </a:p>
        </p:txBody>
      </p:sp>
      <p:sp>
        <p:nvSpPr>
          <p:cNvPr id="4" name="Footer Placeholder 3"/>
          <p:cNvSpPr>
            <a:spLocks noGrp="1"/>
          </p:cNvSpPr>
          <p:nvPr>
            <p:ph type="ftr" sz="quarter" idx="11"/>
          </p:nvPr>
        </p:nvSpPr>
        <p:spPr/>
        <p:txBody>
          <a:bodyPr/>
          <a:lstStyle/>
          <a:p>
            <a:endParaRPr lang="en-US">
              <a:solidFill>
                <a:srgbClr val="404040"/>
              </a:solidFill>
            </a:endParaRPr>
          </a:p>
        </p:txBody>
      </p:sp>
      <p:sp>
        <p:nvSpPr>
          <p:cNvPr id="5" name="Slide Number Placeholder 4"/>
          <p:cNvSpPr>
            <a:spLocks noGrp="1"/>
          </p:cNvSpPr>
          <p:nvPr>
            <p:ph type="sldNum" sz="quarter" idx="12"/>
          </p:nvPr>
        </p:nvSpPr>
        <p:spPr/>
        <p:txBody>
          <a:bodyPr/>
          <a:lstStyle/>
          <a:p>
            <a:fld id="{070682B8-F885-4756-A521-C9D3D3736D6D}" type="slidenum">
              <a:rPr lang="en-US" smtClean="0">
                <a:solidFill>
                  <a:srgbClr val="404040"/>
                </a:solidFill>
              </a:rPr>
              <a:pPr/>
              <a:t>‹#›</a:t>
            </a:fld>
            <a:endParaRPr lang="en-US">
              <a:solidFill>
                <a:srgbClr val="404040"/>
              </a:solidFill>
            </a:endParaRPr>
          </a:p>
        </p:txBody>
      </p:sp>
    </p:spTree>
    <p:extLst>
      <p:ext uri="{BB962C8B-B14F-4D97-AF65-F5344CB8AC3E}">
        <p14:creationId xmlns:p14="http://schemas.microsoft.com/office/powerpoint/2010/main" val="130364038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7"/>
            <a:ext cx="11203517" cy="728133"/>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105285496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6" y="1447800"/>
            <a:ext cx="1972015" cy="72424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1</a:t>
            </a:r>
          </a:p>
        </p:txBody>
      </p:sp>
      <p:sp>
        <p:nvSpPr>
          <p:cNvPr id="2" name="Title 1"/>
          <p:cNvSpPr>
            <a:spLocks noGrp="1"/>
          </p:cNvSpPr>
          <p:nvPr>
            <p:ph type="title"/>
          </p:nvPr>
        </p:nvSpPr>
        <p:spPr>
          <a:xfrm>
            <a:off x="201168" y="47625"/>
            <a:ext cx="10649238" cy="914400"/>
          </a:xfrm>
        </p:spPr>
        <p:txBody>
          <a:bodyPr/>
          <a:lstStyle/>
          <a:p>
            <a:r>
              <a:rPr lang="en-US" dirty="0"/>
              <a:t>Click to edit Master title style</a:t>
            </a:r>
          </a:p>
        </p:txBody>
      </p:sp>
      <p:sp>
        <p:nvSpPr>
          <p:cNvPr id="3" name="Content Placeholder 2"/>
          <p:cNvSpPr>
            <a:spLocks noGrp="1"/>
          </p:cNvSpPr>
          <p:nvPr>
            <p:ph idx="1"/>
          </p:nvPr>
        </p:nvSpPr>
        <p:spPr>
          <a:xfrm>
            <a:off x="5750413" y="1447800"/>
            <a:ext cx="5845595" cy="1575235"/>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hasCustomPrompt="1"/>
          </p:nvPr>
        </p:nvSpPr>
        <p:spPr>
          <a:xfrm>
            <a:off x="2916457" y="1447800"/>
            <a:ext cx="1972015" cy="724246"/>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2</a:t>
            </a:r>
          </a:p>
        </p:txBody>
      </p:sp>
      <p:sp>
        <p:nvSpPr>
          <p:cNvPr id="7" name="TextBox 6"/>
          <p:cNvSpPr txBox="1"/>
          <p:nvPr userDrawn="1"/>
        </p:nvSpPr>
        <p:spPr>
          <a:xfrm>
            <a:off x="507274" y="4744623"/>
            <a:ext cx="1969387" cy="374846"/>
          </a:xfrm>
          <a:prstGeom prst="rect">
            <a:avLst/>
          </a:prstGeom>
          <a:noFill/>
        </p:spPr>
        <p:txBody>
          <a:bodyPr wrap="square" rtlCol="0">
            <a:spAutoFit/>
          </a:bodyPr>
          <a:lstStyle/>
          <a:p>
            <a:pPr algn="ctr"/>
            <a:r>
              <a:rPr lang="en-US" sz="1800" dirty="0">
                <a:solidFill>
                  <a:srgbClr val="3484CC"/>
                </a:solidFill>
                <a:cs typeface="Segoe UI" panose="020B0502040204020203" pitchFamily="34" charset="0"/>
              </a:rPr>
              <a:t>before</a:t>
            </a:r>
          </a:p>
        </p:txBody>
      </p:sp>
      <p:sp>
        <p:nvSpPr>
          <p:cNvPr id="8" name="TextBox 7"/>
          <p:cNvSpPr txBox="1"/>
          <p:nvPr userDrawn="1"/>
        </p:nvSpPr>
        <p:spPr>
          <a:xfrm>
            <a:off x="2916457" y="4744623"/>
            <a:ext cx="1972015" cy="374846"/>
          </a:xfrm>
          <a:prstGeom prst="rect">
            <a:avLst/>
          </a:prstGeom>
          <a:noFill/>
        </p:spPr>
        <p:txBody>
          <a:bodyPr wrap="square" rtlCol="0">
            <a:spAutoFit/>
          </a:bodyPr>
          <a:lstStyle/>
          <a:p>
            <a:pPr algn="ctr"/>
            <a:r>
              <a:rPr lang="en-US" sz="1800"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92975953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50933203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9"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8706635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969203"/>
          </a:xfrm>
          <a:noFill/>
        </p:spPr>
        <p:txBody>
          <a:bodyPr tIns="75293" bIns="75293"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665393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14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6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338151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5634534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4130752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2344575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889434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5551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50834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6266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647851"/>
          </a:xfrm>
        </p:spPr>
        <p:txBody>
          <a:bodyPr>
            <a:spAutoFit/>
          </a:bodyPr>
          <a:lstStyle>
            <a:lvl1pPr>
              <a:defRPr sz="54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9" y="1"/>
            <a:ext cx="6094444" cy="6856100"/>
          </a:xfrm>
          <a:blipFill>
            <a:blip r:embed="rId2"/>
            <a:stretch>
              <a:fillRect/>
            </a:stretch>
          </a:blipFill>
        </p:spPr>
        <p:txBody>
          <a:bodyPr tIns="451757" anchor="ctr" anchorCtr="0">
            <a:noAutofit/>
          </a:bodyPr>
          <a:lstStyle>
            <a:lvl1pPr marL="0" indent="0" algn="ctr">
              <a:buNone/>
              <a:defRPr sz="1300" b="1" cap="none" baseline="0">
                <a:gradFill>
                  <a:gsLst>
                    <a:gs pos="0">
                      <a:srgbClr val="FFFFFF"/>
                    </a:gs>
                    <a:gs pos="27000">
                      <a:srgbClr val="FFFFFF"/>
                    </a:gs>
                  </a:gsLst>
                  <a:lin ang="5400000" scaled="0"/>
                </a:gradFill>
                <a:latin typeface="+mn-lt"/>
              </a:defRPr>
            </a:lvl1pPr>
          </a:lstStyle>
          <a:p>
            <a:r>
              <a:rPr lang="zh-CN" altLang="en-US"/>
              <a:t>单击图标添加图片</a:t>
            </a:r>
            <a:endParaRPr lang="en-US" dirty="0"/>
          </a:p>
        </p:txBody>
      </p:sp>
    </p:spTree>
    <p:extLst>
      <p:ext uri="{BB962C8B-B14F-4D97-AF65-F5344CB8AC3E}">
        <p14:creationId xmlns:p14="http://schemas.microsoft.com/office/powerpoint/2010/main" val="1257721065"/>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69261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8768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42322650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0529152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7804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6197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67">
              <a:defRPr/>
            </a:pPr>
            <a:fld id="{0ADB14E8-99BF-46B9-A671-9359039C08FF}" type="datetimeFigureOut">
              <a:rPr lang="en-US" sz="1765" smtClean="0">
                <a:solidFill>
                  <a:srgbClr val="404040"/>
                </a:solidFill>
              </a:rPr>
              <a:pPr defTabSz="914367">
                <a:defRPr/>
              </a:pPr>
              <a:t>11/4/2016</a:t>
            </a:fld>
            <a:endParaRPr lang="en-US" sz="1765">
              <a:solidFill>
                <a:srgbClr val="404040"/>
              </a:solidFill>
            </a:endParaRPr>
          </a:p>
        </p:txBody>
      </p:sp>
      <p:sp>
        <p:nvSpPr>
          <p:cNvPr id="5" name="Footer Placeholder 4"/>
          <p:cNvSpPr>
            <a:spLocks noGrp="1"/>
          </p:cNvSpPr>
          <p:nvPr>
            <p:ph type="ftr" sz="quarter" idx="11"/>
          </p:nvPr>
        </p:nvSpPr>
        <p:spPr/>
        <p:txBody>
          <a:bodyPr/>
          <a:lstStyle/>
          <a:p>
            <a:pPr defTabSz="914367">
              <a:defRPr/>
            </a:pPr>
            <a:endParaRPr lang="en-US" sz="1765">
              <a:solidFill>
                <a:srgbClr val="404040"/>
              </a:solidFill>
            </a:endParaRPr>
          </a:p>
        </p:txBody>
      </p:sp>
      <p:sp>
        <p:nvSpPr>
          <p:cNvPr id="6" name="Slide Number Placeholder 5"/>
          <p:cNvSpPr>
            <a:spLocks noGrp="1"/>
          </p:cNvSpPr>
          <p:nvPr>
            <p:ph type="sldNum" sz="quarter" idx="12"/>
          </p:nvPr>
        </p:nvSpPr>
        <p:spPr/>
        <p:txBody>
          <a:bodyPr/>
          <a:lstStyle/>
          <a:p>
            <a:pPr defTabSz="914367">
              <a:defRPr/>
            </a:pPr>
            <a:fld id="{070682B8-F885-4756-A521-C9D3D3736D6D}" type="slidenum">
              <a:rPr lang="en-US" sz="1765" smtClean="0">
                <a:solidFill>
                  <a:srgbClr val="404040"/>
                </a:solidFill>
              </a:rPr>
              <a:pPr defTabSz="914367">
                <a:defRPr/>
              </a:pPr>
              <a:t>‹#›</a:t>
            </a:fld>
            <a:endParaRPr lang="en-US" sz="1765">
              <a:solidFill>
                <a:srgbClr val="404040"/>
              </a:solidFill>
            </a:endParaRPr>
          </a:p>
        </p:txBody>
      </p:sp>
    </p:spTree>
    <p:extLst>
      <p:ext uri="{BB962C8B-B14F-4D97-AF65-F5344CB8AC3E}">
        <p14:creationId xmlns:p14="http://schemas.microsoft.com/office/powerpoint/2010/main" val="57419173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3" y="87503"/>
            <a:ext cx="11034500" cy="910024"/>
          </a:xfrm>
        </p:spPr>
        <p:txBody>
          <a:bodyPr lIns="0">
            <a:normAutofit/>
          </a:bodyPr>
          <a:lstStyle>
            <a:lvl1pPr algn="l">
              <a:defRPr sz="3732"/>
            </a:lvl1pPr>
          </a:lstStyle>
          <a:p>
            <a:r>
              <a:rPr lang="en-US" dirty="0"/>
              <a:t>Click to edit Master title style</a:t>
            </a:r>
          </a:p>
        </p:txBody>
      </p:sp>
      <p:sp>
        <p:nvSpPr>
          <p:cNvPr id="15" name="Content Placeholder 14"/>
          <p:cNvSpPr>
            <a:spLocks noGrp="1"/>
          </p:cNvSpPr>
          <p:nvPr>
            <p:ph sz="quarter" idx="18"/>
          </p:nvPr>
        </p:nvSpPr>
        <p:spPr>
          <a:xfrm>
            <a:off x="560716" y="1507482"/>
            <a:ext cx="9572495" cy="2394035"/>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60937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defTabSz="914367">
              <a:defRPr/>
            </a:pPr>
            <a:fld id="{0ADB14E8-99BF-46B9-A671-9359039C08FF}" type="datetimeFigureOut">
              <a:rPr lang="en-US" sz="1765" smtClean="0">
                <a:solidFill>
                  <a:srgbClr val="404040"/>
                </a:solidFill>
              </a:rPr>
              <a:pPr defTabSz="914367">
                <a:defRPr/>
              </a:pPr>
              <a:t>11/4/2016</a:t>
            </a:fld>
            <a:endParaRPr lang="en-US" sz="1765">
              <a:solidFill>
                <a:srgbClr val="404040"/>
              </a:solidFill>
            </a:endParaRPr>
          </a:p>
        </p:txBody>
      </p:sp>
      <p:sp>
        <p:nvSpPr>
          <p:cNvPr id="4" name="Footer Placeholder 3"/>
          <p:cNvSpPr>
            <a:spLocks noGrp="1"/>
          </p:cNvSpPr>
          <p:nvPr>
            <p:ph type="ftr" sz="quarter" idx="11"/>
          </p:nvPr>
        </p:nvSpPr>
        <p:spPr/>
        <p:txBody>
          <a:bodyPr/>
          <a:lstStyle/>
          <a:p>
            <a:pPr defTabSz="914367">
              <a:defRPr/>
            </a:pPr>
            <a:endParaRPr lang="en-US" sz="1765">
              <a:solidFill>
                <a:srgbClr val="404040"/>
              </a:solidFill>
            </a:endParaRPr>
          </a:p>
        </p:txBody>
      </p:sp>
      <p:sp>
        <p:nvSpPr>
          <p:cNvPr id="5" name="Slide Number Placeholder 4"/>
          <p:cNvSpPr>
            <a:spLocks noGrp="1"/>
          </p:cNvSpPr>
          <p:nvPr>
            <p:ph type="sldNum" sz="quarter" idx="12"/>
          </p:nvPr>
        </p:nvSpPr>
        <p:spPr/>
        <p:txBody>
          <a:bodyPr/>
          <a:lstStyle/>
          <a:p>
            <a:pPr defTabSz="914367">
              <a:defRPr/>
            </a:pPr>
            <a:fld id="{070682B8-F885-4756-A521-C9D3D3736D6D}" type="slidenum">
              <a:rPr lang="en-US" sz="1765" smtClean="0">
                <a:solidFill>
                  <a:srgbClr val="404040"/>
                </a:solidFill>
              </a:rPr>
              <a:pPr defTabSz="914367">
                <a:defRPr/>
              </a:pPr>
              <a:t>‹#›</a:t>
            </a:fld>
            <a:endParaRPr lang="en-US" sz="1765">
              <a:solidFill>
                <a:srgbClr val="404040"/>
              </a:solidFill>
            </a:endParaRPr>
          </a:p>
        </p:txBody>
      </p:sp>
    </p:spTree>
    <p:extLst>
      <p:ext uri="{BB962C8B-B14F-4D97-AF65-F5344CB8AC3E}">
        <p14:creationId xmlns:p14="http://schemas.microsoft.com/office/powerpoint/2010/main" val="38990829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7"/>
            <a:ext cx="11203517" cy="728133"/>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53715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2360967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487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23923104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9"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763260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7"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17715" y="-40892"/>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9" y="42460"/>
            <a:ext cx="592525" cy="592609"/>
          </a:xfrm>
          <a:prstGeom prst="rect">
            <a:avLst/>
          </a:prstGeom>
        </p:spPr>
      </p:pic>
      <p:pic>
        <p:nvPicPr>
          <p:cNvPr id="30" name="Picture 29"/>
          <p:cNvPicPr>
            <a:picLocks noChangeAspect="1"/>
          </p:cNvPicPr>
          <p:nvPr/>
        </p:nvPicPr>
        <p:blipFill>
          <a:blip r:embed="rId4"/>
          <a:stretch>
            <a:fillRect/>
          </a:stretch>
        </p:blipFill>
        <p:spPr>
          <a:xfrm>
            <a:off x="2294331" y="2933315"/>
            <a:ext cx="7658499" cy="1395862"/>
          </a:xfrm>
          <a:prstGeom prst="rect">
            <a:avLst/>
          </a:prstGeom>
        </p:spPr>
      </p:pic>
      <p:sp>
        <p:nvSpPr>
          <p:cNvPr id="33" name="Rectangle 32"/>
          <p:cNvSpPr/>
          <p:nvPr/>
        </p:nvSpPr>
        <p:spPr bwMode="auto">
          <a:xfrm>
            <a:off x="-17715"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091021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6"/>
            <a:ext cx="1343104" cy="288579"/>
          </a:xfrm>
          <a:prstGeom prst="rect">
            <a:avLst/>
          </a:prstGeom>
        </p:spPr>
      </p:pic>
      <p:sp>
        <p:nvSpPr>
          <p:cNvPr id="9" name="Title 1"/>
          <p:cNvSpPr>
            <a:spLocks noGrp="1"/>
          </p:cNvSpPr>
          <p:nvPr>
            <p:ph type="title" hasCustomPrompt="1"/>
          </p:nvPr>
        </p:nvSpPr>
        <p:spPr bwMode="ltGray">
          <a:xfrm>
            <a:off x="269240" y="2980726"/>
            <a:ext cx="10757099" cy="1320266"/>
          </a:xfrm>
          <a:noFill/>
        </p:spPr>
        <p:txBody>
          <a:bodyPr lIns="146304" tIns="91440" rIns="146304" bIns="91440" anchor="t" anchorCtr="0"/>
          <a:lstStyle>
            <a:lvl1pPr>
              <a:lnSpc>
                <a:spcPct val="100000"/>
              </a:lnSpc>
              <a:defRPr sz="5293" spc="-98" baseline="0">
                <a:solidFill>
                  <a:schemeClr val="accent1"/>
                </a:soli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1"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553968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7" y="1953628"/>
            <a:ext cx="7514819" cy="2716378"/>
          </a:xfrm>
          <a:noFill/>
        </p:spPr>
        <p:txBody>
          <a:bodyPr tIns="91440" bIns="91440" anchor="t" anchorCtr="0"/>
          <a:lstStyle>
            <a:lvl1pPr>
              <a:defRPr sz="7056" spc="-98" baseline="0">
                <a:gradFill>
                  <a:gsLst>
                    <a:gs pos="5833">
                      <a:schemeClr val="accent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94068" y="4183528"/>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a:t>Speaker Name</a:t>
            </a:r>
          </a:p>
        </p:txBody>
      </p:sp>
      <p:grpSp>
        <p:nvGrpSpPr>
          <p:cNvPr id="35" name="Group 34"/>
          <p:cNvGrpSpPr/>
          <p:nvPr/>
        </p:nvGrpSpPr>
        <p:grpSpPr>
          <a:xfrm>
            <a:off x="634065"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95854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7" y="1953628"/>
            <a:ext cx="7514819" cy="2716378"/>
          </a:xfrm>
          <a:noFill/>
        </p:spPr>
        <p:txBody>
          <a:bodyPr tIns="91440" bIns="91440" anchor="t" anchorCtr="0"/>
          <a:lstStyle>
            <a:lvl1pPr>
              <a:defRPr sz="7056" spc="-98" baseline="0">
                <a:gradFill>
                  <a:gsLst>
                    <a:gs pos="1250">
                      <a:schemeClr val="bg1"/>
                    </a:gs>
                    <a:gs pos="100000">
                      <a:schemeClr val="bg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94068" y="4183528"/>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a:t>Speaker Name</a:t>
            </a:r>
          </a:p>
        </p:txBody>
      </p:sp>
      <p:grpSp>
        <p:nvGrpSpPr>
          <p:cNvPr id="35" name="Group 34"/>
          <p:cNvGrpSpPr/>
          <p:nvPr/>
        </p:nvGrpSpPr>
        <p:grpSpPr>
          <a:xfrm>
            <a:off x="634065"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Tree>
    <p:extLst>
      <p:ext uri="{BB962C8B-B14F-4D97-AF65-F5344CB8AC3E}">
        <p14:creationId xmlns:p14="http://schemas.microsoft.com/office/powerpoint/2010/main" val="187584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5" y="2666551"/>
            <a:ext cx="12818875" cy="1796217"/>
          </a:xfrm>
          <a:noFill/>
        </p:spPr>
        <p:txBody>
          <a:bodyPr tIns="91440" bIns="91440" anchor="t" anchorCtr="0"/>
          <a:lstStyle>
            <a:lvl1pPr>
              <a:defRPr sz="9409"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p:nvPicPr>
        <p:blipFill>
          <a:blip r:embed="rId2"/>
          <a:stretch>
            <a:fillRect/>
          </a:stretch>
        </p:blipFill>
        <p:spPr>
          <a:xfrm>
            <a:off x="-5377" y="2915309"/>
            <a:ext cx="897489" cy="897615"/>
          </a:xfrm>
          <a:prstGeom prst="rect">
            <a:avLst/>
          </a:prstGeom>
        </p:spPr>
      </p:pic>
      <p:sp>
        <p:nvSpPr>
          <p:cNvPr id="4" name="Rectangle 3"/>
          <p:cNvSpPr/>
          <p:nvPr/>
        </p:nvSpPr>
        <p:spPr bwMode="auto">
          <a:xfrm>
            <a:off x="-45295"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3868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 y="2915310"/>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hasCustomPrompt="1"/>
          </p:nvPr>
        </p:nvSpPr>
        <p:spPr>
          <a:xfrm>
            <a:off x="1837635" y="2666551"/>
            <a:ext cx="12818875" cy="1796217"/>
          </a:xfrm>
          <a:noFill/>
        </p:spPr>
        <p:txBody>
          <a:bodyPr tIns="91440" bIns="91440" anchor="t" anchorCtr="0"/>
          <a:lstStyle>
            <a:lvl1pPr>
              <a:defRPr sz="9409" spc="-98" baseline="0">
                <a:gradFill>
                  <a:gsLst>
                    <a:gs pos="100000">
                      <a:schemeClr val="accent1"/>
                    </a:gs>
                    <a:gs pos="0">
                      <a:schemeClr val="bg1"/>
                    </a:gs>
                  </a:gsLst>
                  <a:lin ang="5400000" scaled="0"/>
                </a:gradFill>
              </a:defRPr>
            </a:lvl1pPr>
          </a:lstStyle>
          <a:p>
            <a:r>
              <a:rPr lang="en-US" dirty="0"/>
              <a:t>Section title</a:t>
            </a:r>
          </a:p>
        </p:txBody>
      </p:sp>
      <p:sp>
        <p:nvSpPr>
          <p:cNvPr id="4" name="Rectangle 3"/>
          <p:cNvSpPr/>
          <p:nvPr/>
        </p:nvSpPr>
        <p:spPr bwMode="auto">
          <a:xfrm>
            <a:off x="-45295"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1439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a:prstGeom prst="rect">
            <a:avLst/>
          </a:prstGeom>
        </p:spPr>
        <p:txBody>
          <a:bodyPr/>
          <a:lstStyle>
            <a:lvl1pPr>
              <a:defRPr sz="7056" baseline="0">
                <a:gradFill>
                  <a:gsLst>
                    <a:gs pos="1250">
                      <a:schemeClr val="accent2"/>
                    </a:gs>
                    <a:gs pos="100000">
                      <a:schemeClr val="accent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3201435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1246"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27" indent="-277827">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804" indent="-233015">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084" indent="-161319">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366" indent="-179243">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4"/>
          <p:cNvGrpSpPr>
            <a:grpSpLocks noChangeAspect="1"/>
          </p:cNvGrpSpPr>
          <p:nvPr/>
        </p:nvGrpSpPr>
        <p:grpSpPr bwMode="auto">
          <a:xfrm>
            <a:off x="10313555" y="6327231"/>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Rectangle 18"/>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824393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97678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080" indent="-33608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868" indent="-336080">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34" indent="-280067">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89" indent="-280067">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080" indent="-33608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868" indent="-336080">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34" indent="-280067">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89" indent="-280067">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p:cNvGrpSpPr>
            <a:grpSpLocks noChangeAspect="1"/>
          </p:cNvGrpSpPr>
          <p:nvPr/>
        </p:nvGrpSpPr>
        <p:grpSpPr bwMode="auto">
          <a:xfrm>
            <a:off x="10313555" y="6327231"/>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grpSp>
        <p:nvGrpSpPr>
          <p:cNvPr id="21" name="Group 4"/>
          <p:cNvGrpSpPr>
            <a:grpSpLocks noChangeAspect="1"/>
          </p:cNvGrpSpPr>
          <p:nvPr/>
        </p:nvGrpSpPr>
        <p:grpSpPr bwMode="auto">
          <a:xfrm>
            <a:off x="12735854" y="420858"/>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grpSp>
      <p:sp>
        <p:nvSpPr>
          <p:cNvPr id="28" name="Rectangle 27"/>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1367190"/>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165"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219"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161"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418303"/>
            <a:ext cx="5378548" cy="2351413"/>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165"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219"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161"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Edit Master text styles</a:t>
            </a:r>
          </a:p>
          <a:p>
            <a:pPr marL="0" marR="0" lvl="1"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Second level</a:t>
            </a:r>
          </a:p>
          <a:p>
            <a:pPr marL="0" marR="0" lvl="2"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Third level</a:t>
            </a:r>
          </a:p>
          <a:p>
            <a:pPr marL="0" marR="0" lvl="3"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Fourth level</a:t>
            </a:r>
          </a:p>
          <a:p>
            <a:pPr marL="0" marR="0" lvl="4" indent="0" algn="l" defTabSz="914192"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Fifth level</a:t>
            </a:r>
            <a:endParaRPr lang="en-US" dirty="0"/>
          </a:p>
        </p:txBody>
      </p:sp>
      <p:grpSp>
        <p:nvGrpSpPr>
          <p:cNvPr id="6" name="Group 4"/>
          <p:cNvGrpSpPr>
            <a:grpSpLocks noChangeAspect="1"/>
          </p:cNvGrpSpPr>
          <p:nvPr/>
        </p:nvGrpSpPr>
        <p:grpSpPr bwMode="auto">
          <a:xfrm>
            <a:off x="10313555" y="6327231"/>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9" name="Rectangle 28"/>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2044648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4"/>
          <p:cNvGrpSpPr>
            <a:grpSpLocks noChangeAspect="1"/>
          </p:cNvGrpSpPr>
          <p:nvPr/>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20" name="Rectangle 19"/>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711364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1" y="1015562"/>
            <a:ext cx="11655078" cy="669927"/>
          </a:xfrm>
        </p:spPr>
        <p:txBody>
          <a:bodyPr/>
          <a:lstStyle>
            <a:lvl1pPr marL="0" indent="0">
              <a:buNone/>
              <a:defRPr sz="3528" baseline="0"/>
            </a:lvl1pPr>
          </a:lstStyle>
          <a:p>
            <a:pPr lvl="0"/>
            <a:r>
              <a:rPr lang="en-US" dirty="0"/>
              <a:t>Click to enter subtitle</a:t>
            </a:r>
          </a:p>
        </p:txBody>
      </p:sp>
      <p:sp>
        <p:nvSpPr>
          <p:cNvPr id="28" name="Rectangle 27"/>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463206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p:nvGrpSpPr>
        <p:grpSpPr bwMode="auto">
          <a:xfrm>
            <a:off x="10313555" y="6327231"/>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BCF2"/>
                </a:solidFill>
                <a:effectLst/>
                <a:uLnTx/>
                <a:uFillTx/>
                <a:latin typeface="Segoe UI"/>
                <a:ea typeface="+mn-ea"/>
                <a:cs typeface="+mn-cs"/>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a:ln>
                    <a:noFill/>
                  </a:ln>
                  <a:solidFill>
                    <a:srgbClr val="FFFFFF"/>
                  </a:solidFill>
                  <a:effectLst/>
                  <a:uLnTx/>
                  <a:uFillTx/>
                  <a:latin typeface="Myriad Pro" panose="020B0503030403020204" pitchFamily="34" charset="0"/>
                  <a:ea typeface="+mn-ea"/>
                  <a:cs typeface="+mn-cs"/>
                </a:rPr>
                <a:t>T</a:t>
              </a:r>
              <a:endParaRPr kumimoji="0" lang="en-US" altLang="en-US" sz="1765" b="0" i="0" u="none" strike="noStrike" kern="1200" cap="none" spc="0" normalizeH="0" baseline="0" noProof="0">
                <a:ln>
                  <a:noFill/>
                </a:ln>
                <a:solidFill>
                  <a:srgbClr val="00BCF2"/>
                </a:solidFill>
                <a:effectLst/>
                <a:uLnTx/>
                <a:uFillTx/>
                <a:latin typeface="Arial" panose="020B0604020202020204" pitchFamily="34" charset="0"/>
                <a:ea typeface="+mn-ea"/>
                <a:cs typeface="+mn-cs"/>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altLang="en-US" sz="882" b="0" i="0" u="none" strike="noStrike" kern="1200" cap="none" spc="0" normalizeH="0" baseline="0" noProof="0" dirty="0">
                  <a:ln>
                    <a:noFill/>
                  </a:ln>
                  <a:solidFill>
                    <a:srgbClr val="FFFFFF"/>
                  </a:solidFill>
                  <a:effectLst/>
                  <a:uLnTx/>
                  <a:uFillTx/>
                  <a:latin typeface="Myriad Pro" panose="020B0503030403020204" pitchFamily="34" charset="0"/>
                  <a:ea typeface="+mn-ea"/>
                  <a:cs typeface="+mn-cs"/>
                </a:rPr>
                <a:t>OUR</a:t>
              </a:r>
              <a:endParaRPr kumimoji="0" lang="en-US" altLang="en-US" sz="1765" b="0" i="0" u="none" strike="noStrike" kern="1200" cap="none" spc="0" normalizeH="0" baseline="0" noProof="0" dirty="0">
                <a:ln>
                  <a:noFill/>
                </a:ln>
                <a:solidFill>
                  <a:srgbClr val="00BCF2"/>
                </a:solidFill>
                <a:effectLst/>
                <a:uLnTx/>
                <a:uFillTx/>
                <a:latin typeface="Arial" panose="020B0604020202020204" pitchFamily="34" charset="0"/>
                <a:ea typeface="+mn-ea"/>
                <a:cs typeface="+mn-cs"/>
              </a:endParaRPr>
            </a:p>
          </p:txBody>
        </p:sp>
      </p:grpSp>
      <p:sp>
        <p:nvSpPr>
          <p:cNvPr id="19" name="Text Placeholder 18"/>
          <p:cNvSpPr>
            <a:spLocks noGrp="1"/>
          </p:cNvSpPr>
          <p:nvPr>
            <p:ph type="body" sz="quarter" idx="10" hasCustomPrompt="1"/>
          </p:nvPr>
        </p:nvSpPr>
        <p:spPr>
          <a:xfrm>
            <a:off x="269241" y="1015562"/>
            <a:ext cx="11655078" cy="669927"/>
          </a:xfrm>
        </p:spPr>
        <p:txBody>
          <a:bodyPr/>
          <a:lstStyle>
            <a:lvl1pPr marL="0" indent="0">
              <a:buNone/>
              <a:defRPr sz="3528" baseline="0"/>
            </a:lvl1pPr>
          </a:lstStyle>
          <a:p>
            <a:pPr lvl="0"/>
            <a:r>
              <a:rPr lang="en-US" dirty="0"/>
              <a:t>Click to enter subtitle</a:t>
            </a:r>
          </a:p>
        </p:txBody>
      </p:sp>
      <p:sp>
        <p:nvSpPr>
          <p:cNvPr id="28" name="Rectangle 27"/>
          <p:cNvSpPr/>
          <p:nvPr/>
        </p:nvSpPr>
        <p:spPr bwMode="ltGray">
          <a:xfrm>
            <a:off x="0" y="1"/>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107555" rIns="143407" bIns="107555"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 Placeholder 5"/>
          <p:cNvSpPr>
            <a:spLocks noGrp="1"/>
          </p:cNvSpPr>
          <p:nvPr>
            <p:ph type="body" sz="quarter" idx="11"/>
          </p:nvPr>
        </p:nvSpPr>
        <p:spPr>
          <a:xfrm>
            <a:off x="269240"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27" indent="-277827">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804" indent="-233015">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084" indent="-161319">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366" indent="-179243">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28021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5"/>
            <a:ext cx="9860672" cy="899665"/>
          </a:xfrm>
          <a:prstGeom prst="rect">
            <a:avLst/>
          </a:prstGeom>
        </p:spPr>
        <p:txBody>
          <a:bodyPr/>
          <a:lstStyle>
            <a:lvl1pPr marL="276954" indent="-276954">
              <a:tabLst>
                <a:tab pos="276954" algn="l"/>
              </a:tabLst>
              <a:defRPr sz="5881" baseline="0">
                <a:gradFill>
                  <a:gsLst>
                    <a:gs pos="1250">
                      <a:schemeClr val="tx1"/>
                    </a:gs>
                    <a:gs pos="100000">
                      <a:schemeClr val="tx1"/>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7970771"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a:t>Author’s Name</a:t>
            </a:r>
          </a:p>
          <a:p>
            <a:pPr lvl="0"/>
            <a:r>
              <a:rPr lang="en-US" dirty="0"/>
              <a:t>Title</a:t>
            </a:r>
          </a:p>
        </p:txBody>
      </p:sp>
      <p:pic>
        <p:nvPicPr>
          <p:cNvPr id="5" name="Picture 4"/>
          <p:cNvPicPr>
            <a:picLocks noChangeAspect="1"/>
          </p:cNvPicPr>
          <p:nvPr/>
        </p:nvPicPr>
        <p:blipFill>
          <a:blip r:embed="rId2"/>
          <a:stretch>
            <a:fillRect/>
          </a:stretch>
        </p:blipFill>
        <p:spPr>
          <a:xfrm>
            <a:off x="7164033" y="5468839"/>
            <a:ext cx="775467" cy="775575"/>
          </a:xfrm>
          <a:prstGeom prst="rect">
            <a:avLst/>
          </a:prstGeom>
        </p:spPr>
      </p:pic>
    </p:spTree>
    <p:extLst>
      <p:ext uri="{BB962C8B-B14F-4D97-AF65-F5344CB8AC3E}">
        <p14:creationId xmlns:p14="http://schemas.microsoft.com/office/powerpoint/2010/main" val="1923934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717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fld id="{0ADB14E8-99BF-46B9-A671-9359039C08FF}" type="datetimeFigureOut">
              <a:rPr lang="en-US" smtClean="0">
                <a:solidFill>
                  <a:srgbClr val="00BCF2"/>
                </a:solidFill>
              </a:rPr>
              <a:pPr defTabSz="914225"/>
              <a:t>11/4/2016</a:t>
            </a:fld>
            <a:endParaRPr lang="en-US">
              <a:solidFill>
                <a:srgbClr val="00BCF2"/>
              </a:solidFill>
            </a:endParaRPr>
          </a:p>
        </p:txBody>
      </p:sp>
      <p:sp>
        <p:nvSpPr>
          <p:cNvPr id="5" name="Footer Placeholder 4"/>
          <p:cNvSpPr>
            <a:spLocks noGrp="1"/>
          </p:cNvSpPr>
          <p:nvPr>
            <p:ph type="ftr" sz="quarter" idx="11"/>
          </p:nvPr>
        </p:nvSpPr>
        <p:spPr/>
        <p:txBody>
          <a:bodyPr/>
          <a:lstStyle/>
          <a:p>
            <a:pPr defTabSz="914225"/>
            <a:endParaRPr lang="en-US">
              <a:solidFill>
                <a:srgbClr val="00BCF2"/>
              </a:solidFill>
            </a:endParaRPr>
          </a:p>
        </p:txBody>
      </p:sp>
      <p:sp>
        <p:nvSpPr>
          <p:cNvPr id="6" name="Slide Number Placeholder 5"/>
          <p:cNvSpPr>
            <a:spLocks noGrp="1"/>
          </p:cNvSpPr>
          <p:nvPr>
            <p:ph type="sldNum" sz="quarter" idx="12"/>
          </p:nvPr>
        </p:nvSpPr>
        <p:spPr/>
        <p:txBody>
          <a:bodyPr/>
          <a:lstStyle/>
          <a:p>
            <a:pPr defTabSz="914225"/>
            <a:fld id="{070682B8-F885-4756-A521-C9D3D3736D6D}" type="slidenum">
              <a:rPr lang="en-US" smtClean="0">
                <a:solidFill>
                  <a:srgbClr val="00BCF2"/>
                </a:solidFill>
              </a:rPr>
              <a:pPr defTabSz="914225"/>
              <a:t>‹#›</a:t>
            </a:fld>
            <a:endParaRPr lang="en-US">
              <a:solidFill>
                <a:srgbClr val="00BCF2"/>
              </a:solidFill>
            </a:endParaRPr>
          </a:p>
        </p:txBody>
      </p:sp>
    </p:spTree>
    <p:extLst>
      <p:ext uri="{BB962C8B-B14F-4D97-AF65-F5344CB8AC3E}">
        <p14:creationId xmlns:p14="http://schemas.microsoft.com/office/powerpoint/2010/main" val="410847131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3" y="87503"/>
            <a:ext cx="11034500" cy="910024"/>
          </a:xfrm>
        </p:spPr>
        <p:txBody>
          <a:bodyPr lIns="0">
            <a:normAutofit/>
          </a:bodyPr>
          <a:lstStyle>
            <a:lvl1pPr algn="l">
              <a:defRPr sz="3732"/>
            </a:lvl1pPr>
          </a:lstStyle>
          <a:p>
            <a:r>
              <a:rPr lang="en-US" dirty="0"/>
              <a:t>Click to edit Master title style</a:t>
            </a:r>
          </a:p>
        </p:txBody>
      </p:sp>
      <p:sp>
        <p:nvSpPr>
          <p:cNvPr id="15" name="Content Placeholder 14"/>
          <p:cNvSpPr>
            <a:spLocks noGrp="1"/>
          </p:cNvSpPr>
          <p:nvPr>
            <p:ph sz="quarter" idx="18"/>
          </p:nvPr>
        </p:nvSpPr>
        <p:spPr>
          <a:xfrm>
            <a:off x="560716" y="1507482"/>
            <a:ext cx="9572495"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06625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4581188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297590"/>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9"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22780961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7"/>
            <a:ext cx="11203517" cy="728133"/>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287915564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444633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9517808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983313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049650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7943119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785948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90105332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691838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187652"/>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61438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746865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6041949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61134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53019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776217272"/>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6308514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25744007"/>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965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0862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403" tIns="38403" rIns="38403" bIns="38403" numCol="1" spcCol="0" rtlCol="0" fromWordArt="0" anchor="ctr" anchorCtr="0" forceAA="0" compatLnSpc="1">
            <a:prstTxWarp prst="textNoShape">
              <a:avLst/>
            </a:prstTxWarp>
            <a:noAutofit/>
          </a:bodyPr>
          <a:lstStyle/>
          <a:p>
            <a:pPr algn="ctr" defTabSz="767748" fontAlgn="base">
              <a:spcBef>
                <a:spcPct val="0"/>
              </a:spcBef>
              <a:spcAft>
                <a:spcPct val="0"/>
              </a:spcAft>
            </a:pPr>
            <a:endParaRPr lang="en-US" sz="19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5" y="1197324"/>
            <a:ext cx="11653521" cy="1643234"/>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853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813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066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65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221370303"/>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84676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09232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5473923"/>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2268386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41513388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7814216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298582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830285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172973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8606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4"/>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2" rIns="0" bIns="38402" numCol="1" rtlCol="0" anchor="ctr" anchorCtr="0" compatLnSpc="1">
            <a:prstTxWarp prst="textNoShape">
              <a:avLst/>
            </a:prstTxWarp>
          </a:bodyPr>
          <a:lstStyle/>
          <a:p>
            <a:pPr algn="ctr" defTabSz="767748" fontAlgn="base">
              <a:spcBef>
                <a:spcPct val="0"/>
              </a:spcBef>
              <a:spcAft>
                <a:spcPct val="0"/>
              </a:spcAft>
            </a:pPr>
            <a:endParaRPr lang="en-US" sz="16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35622"/>
          </a:xfrm>
          <a:prstGeom prst="rect">
            <a:avLst/>
          </a:prstGeom>
          <a:noFill/>
          <a:ln w="12700">
            <a:noFill/>
            <a:miter lim="800000"/>
            <a:headEnd type="none" w="sm" len="sm"/>
            <a:tailEnd type="none" w="sm" len="sm"/>
          </a:ln>
          <a:effectLst/>
        </p:spPr>
        <p:txBody>
          <a:bodyPr vert="horz" wrap="square" lIns="150586" tIns="120468" rIns="150586" bIns="120468" numCol="1" anchor="t" anchorCtr="0" compatLnSpc="1">
            <a:prstTxWarp prst="textNoShape">
              <a:avLst/>
            </a:prstTxWarp>
            <a:spAutoFit/>
          </a:bodyPr>
          <a:lstStyle/>
          <a:p>
            <a:pPr algn="r" defTabSz="767598" eaLnBrk="0" hangingPunct="0"/>
            <a:r>
              <a:rPr lang="en-US" sz="6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6" y="5471932"/>
            <a:ext cx="3227129" cy="687975"/>
          </a:xfrm>
          <a:prstGeom prst="rect">
            <a:avLst/>
          </a:prstGeom>
        </p:spPr>
      </p:pic>
    </p:spTree>
    <p:extLst>
      <p:ext uri="{BB962C8B-B14F-4D97-AF65-F5344CB8AC3E}">
        <p14:creationId xmlns:p14="http://schemas.microsoft.com/office/powerpoint/2010/main" val="340400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62474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00799427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5175129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8927192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986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0622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973012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6039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8"/>
            <a:ext cx="353996" cy="353996"/>
          </a:xfrm>
          <a:prstGeom prst="rect">
            <a:avLst/>
          </a:prstGeom>
        </p:spPr>
      </p:pic>
    </p:spTree>
    <p:extLst>
      <p:ext uri="{BB962C8B-B14F-4D97-AF65-F5344CB8AC3E}">
        <p14:creationId xmlns:p14="http://schemas.microsoft.com/office/powerpoint/2010/main" val="117220585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379832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016280"/>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703439437"/>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7109825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907233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483172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4241471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0508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002570"/>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4265247"/>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217276618"/>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55139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21" y="6330746"/>
            <a:ext cx="11654367" cy="235156"/>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a:t>Footnote</a:t>
            </a:r>
          </a:p>
        </p:txBody>
      </p:sp>
    </p:spTree>
    <p:extLst>
      <p:ext uri="{BB962C8B-B14F-4D97-AF65-F5344CB8AC3E}">
        <p14:creationId xmlns:p14="http://schemas.microsoft.com/office/powerpoint/2010/main" val="251863759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93798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8045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05969247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51" y="1447801"/>
            <a:ext cx="11151917" cy="205530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163996"/>
      </p:ext>
    </p:extLst>
  </p:cSld>
  <p:clrMapOvr>
    <a:masterClrMapping/>
  </p:clrMapOvr>
  <p:transition>
    <p:fade/>
  </p:transition>
  <p:hf sldNum="0"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3349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88361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1686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959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950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2891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5"/>
            <a:ext cx="8268139" cy="899665"/>
          </a:xfrm>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2"/>
            <a:ext cx="6846133" cy="1633488"/>
          </a:xfrm>
        </p:spPr>
        <p:txBody>
          <a:bodyPr/>
          <a:lstStyle>
            <a:lvl1pPr marL="0" indent="0">
              <a:spcBef>
                <a:spcPts val="0"/>
              </a:spcBef>
              <a:spcAft>
                <a:spcPts val="1324"/>
              </a:spcAft>
              <a:buNone/>
              <a:defRPr sz="2059" spc="-74" baseline="0">
                <a:gradFill>
                  <a:gsLst>
                    <a:gs pos="1250">
                      <a:schemeClr val="tx1"/>
                    </a:gs>
                    <a:gs pos="99000">
                      <a:schemeClr val="tx1"/>
                    </a:gs>
                  </a:gsLst>
                  <a:lin ang="5400000" scaled="0"/>
                </a:gradFill>
                <a:latin typeface="+mn-lt"/>
              </a:defRPr>
            </a:lvl1pPr>
            <a:lvl2pPr marL="0" indent="0">
              <a:spcBef>
                <a:spcPts val="0"/>
              </a:spcBef>
              <a:spcAft>
                <a:spcPts val="1324"/>
              </a:spcAft>
              <a:buFontTx/>
              <a:buNone/>
              <a:defRPr sz="1029"/>
            </a:lvl2pPr>
            <a:lvl3pPr marL="168073" indent="0">
              <a:spcBef>
                <a:spcPts val="0"/>
              </a:spcBef>
              <a:spcAft>
                <a:spcPts val="1324"/>
              </a:spcAft>
              <a:buNone/>
              <a:defRPr sz="1029"/>
            </a:lvl3pPr>
            <a:lvl4pPr marL="336145" indent="0">
              <a:spcBef>
                <a:spcPts val="0"/>
              </a:spcBef>
              <a:spcAft>
                <a:spcPts val="1324"/>
              </a:spcAft>
              <a:buNone/>
              <a:defRPr sz="882"/>
            </a:lvl4pPr>
            <a:lvl5pPr marL="504218" indent="0">
              <a:spcBef>
                <a:spcPts val="0"/>
              </a:spcBef>
              <a:spcAft>
                <a:spcPts val="1324"/>
              </a:spcAft>
              <a:buNone/>
              <a:defRPr sz="88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8"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008840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20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228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191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9268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85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0920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689938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0158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00724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9040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1" y="6330746"/>
            <a:ext cx="11654367" cy="235156"/>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a:t>Footnote</a:t>
            </a:r>
          </a:p>
        </p:txBody>
      </p:sp>
    </p:spTree>
    <p:extLst>
      <p:ext uri="{BB962C8B-B14F-4D97-AF65-F5344CB8AC3E}">
        <p14:creationId xmlns:p14="http://schemas.microsoft.com/office/powerpoint/2010/main" val="3780241531"/>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44476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4545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906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0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98556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5258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2157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80825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996 0 L 0.07735 0 " pathEditMode="relative" rAng="0" ptsTypes="AA">
                                      <p:cBhvr>
                                        <p:cTn id="9"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381522037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6332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36036049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359806"/>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1676192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16186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4"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7" name="Text Placeholder 2"/>
          <p:cNvSpPr>
            <a:spLocks noGrp="1"/>
          </p:cNvSpPr>
          <p:nvPr>
            <p:ph type="body" sz="quarter" idx="13" hasCustomPrompt="1"/>
          </p:nvPr>
        </p:nvSpPr>
        <p:spPr>
          <a:xfrm>
            <a:off x="8337065" y="301619"/>
            <a:ext cx="3584143"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dirty="0"/>
              <a:t>Session Code Here</a:t>
            </a:r>
          </a:p>
        </p:txBody>
      </p:sp>
    </p:spTree>
    <p:extLst>
      <p:ext uri="{BB962C8B-B14F-4D97-AF65-F5344CB8AC3E}">
        <p14:creationId xmlns:p14="http://schemas.microsoft.com/office/powerpoint/2010/main" val="1182245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4"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5" y="301619"/>
            <a:ext cx="3584143"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82418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0699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718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887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754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8748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664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041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369357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788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1649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4099843"/>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8"/>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810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8"/>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3770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6238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99860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91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16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8380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5929540"/>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517544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1229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0030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59947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73388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11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900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070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9439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567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70251"/>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97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4665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2403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0111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52973231"/>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0786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0034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92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70600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3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41492"/>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46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575867"/>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54960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571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79476"/>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65216559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53390105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225"/>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45704205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85863316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4821247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8708112"/>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55023137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67635631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225"/>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42562969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225"/>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51909806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50571698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12433817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3" spc="-98"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2"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 name="Freeform 42"/>
          <p:cNvSpPr>
            <a:spLocks/>
          </p:cNvSpPr>
          <p:nvPr userDrawn="1"/>
        </p:nvSpPr>
        <p:spPr bwMode="auto">
          <a:xfrm>
            <a:off x="11177198" y="3160038"/>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75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147" normalizeH="0" baseline="0" noProof="0" dirty="0">
                <a:ln>
                  <a:noFill/>
                </a:ln>
                <a:gradFill>
                  <a:gsLst>
                    <a:gs pos="0">
                      <a:prstClr val="black">
                        <a:alpha val="50000"/>
                      </a:prstClr>
                    </a:gs>
                    <a:gs pos="86000">
                      <a:prstClr val="black">
                        <a:alpha val="50000"/>
                      </a:prst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07566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752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21423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265087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586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87784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35826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758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1646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507717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709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175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0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4469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7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77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3620156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1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25396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5998419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1439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8766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1465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72186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64845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9129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6901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32297022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63461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5006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7337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869956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4133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80250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375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0194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95214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6162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4202351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262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729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1044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06188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030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4068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389942594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9270893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31108204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6904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7B431C63-C501-4093-9BD2-CAD002E9C98E}" type="datetimeFigureOut">
              <a:rPr lang="zh-CN" altLang="en-US" smtClean="0"/>
              <a:t>2016/11/4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28202302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121850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1195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5495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9193525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869702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63449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030878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390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245877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208241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image" Target="../media/image1.png"/><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theme" Target="../theme/theme1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theme" Target="../theme/theme11.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image" Target="../media/image1.pn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theme" Target="../theme/theme12.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image" Target="../media/image1.pn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theme" Target="../theme/theme13.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image" Target="../media/image42.png"/><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theme" Target="../theme/theme14.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image" Target="../media/image1.png"/><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theme" Target="../theme/theme15.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image" Target="../media/image1.png"/><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theme" Target="../theme/theme16.xml"/><Relationship Id="rId2" Type="http://schemas.openxmlformats.org/officeDocument/2006/relationships/slideLayout" Target="../slideLayouts/slideLayout341.xml"/><Relationship Id="rId16" Type="http://schemas.openxmlformats.org/officeDocument/2006/relationships/slideLayout" Target="../slideLayouts/slideLayout355.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image" Target="../media/image1.png"/><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19" Type="http://schemas.openxmlformats.org/officeDocument/2006/relationships/theme" Target="../theme/theme17.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1.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theme" Target="../theme/theme18.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399.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image" Target="../media/image48.png"/><Relationship Id="rId5" Type="http://schemas.openxmlformats.org/officeDocument/2006/relationships/theme" Target="../theme/theme19.xml"/><Relationship Id="rId4" Type="http://schemas.openxmlformats.org/officeDocument/2006/relationships/slideLayout" Target="../slideLayouts/slideLayout4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3" Type="http://schemas.openxmlformats.org/officeDocument/2006/relationships/slideLayout" Target="../slideLayouts/slideLayout403.xml"/><Relationship Id="rId21" Type="http://schemas.openxmlformats.org/officeDocument/2006/relationships/slideLayout" Target="../slideLayouts/slideLayout421.xml"/><Relationship Id="rId7" Type="http://schemas.openxmlformats.org/officeDocument/2006/relationships/slideLayout" Target="../slideLayouts/slideLayout407.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0" Type="http://schemas.openxmlformats.org/officeDocument/2006/relationships/slideLayout" Target="../slideLayouts/slideLayout420.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theme" Target="../theme/theme20.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3" Type="http://schemas.openxmlformats.org/officeDocument/2006/relationships/slideLayout" Target="../slideLayouts/slideLayout425.xml"/><Relationship Id="rId21" Type="http://schemas.openxmlformats.org/officeDocument/2006/relationships/slideLayout" Target="../slideLayouts/slideLayout443.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theme" Target="../theme/theme21.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theme" Target="../theme/theme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image" Target="../media/image1.png"/><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heme" Target="../theme/theme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6.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1.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slideLayout" Target="../slideLayouts/slideLayout173.xml"/><Relationship Id="rId47" Type="http://schemas.openxmlformats.org/officeDocument/2006/relationships/theme" Target="../theme/theme7.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46" Type="http://schemas.openxmlformats.org/officeDocument/2006/relationships/slideLayout" Target="../slideLayouts/slideLayout177.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41" Type="http://schemas.openxmlformats.org/officeDocument/2006/relationships/slideLayout" Target="../slideLayouts/slideLayout172.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4" Type="http://schemas.openxmlformats.org/officeDocument/2006/relationships/slideLayout" Target="../slideLayouts/slideLayout175.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slideLayout" Target="../slideLayouts/slideLayout174.xml"/><Relationship Id="rId48" Type="http://schemas.openxmlformats.org/officeDocument/2006/relationships/image" Target="../media/image22.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0.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5" Type="http://schemas.openxmlformats.org/officeDocument/2006/relationships/theme" Target="../theme/theme8.xml"/><Relationship Id="rId4" Type="http://schemas.openxmlformats.org/officeDocument/2006/relationships/slideLayout" Target="../slideLayouts/slideLayout1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1.png"/><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9.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31C63-C501-4093-9BD2-CAD002E9C98E}" type="datetimeFigureOut">
              <a:rPr lang="zh-CN" altLang="en-US" smtClean="0"/>
              <a:t>2016/11/4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482F2-79EF-4F90-B55F-7D801E476DA2}" type="slidenum">
              <a:rPr lang="zh-CN" altLang="en-US" smtClean="0"/>
              <a:t>‹#›</a:t>
            </a:fld>
            <a:endParaRPr lang="zh-CN" altLang="en-US"/>
          </a:p>
        </p:txBody>
      </p:sp>
    </p:spTree>
    <p:extLst>
      <p:ext uri="{BB962C8B-B14F-4D97-AF65-F5344CB8AC3E}">
        <p14:creationId xmlns:p14="http://schemas.microsoft.com/office/powerpoint/2010/main" val="4274974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162114470"/>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91440"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27"/>
          <a:stretch>
            <a:fillRect/>
          </a:stretch>
        </p:blipFill>
        <p:spPr>
          <a:xfrm rot="5400000">
            <a:off x="9296854" y="2990703"/>
            <a:ext cx="6857997" cy="876601"/>
          </a:xfrm>
          <a:prstGeom prst="rect">
            <a:avLst/>
          </a:prstGeom>
        </p:spPr>
      </p:pic>
    </p:spTree>
    <p:extLst>
      <p:ext uri="{BB962C8B-B14F-4D97-AF65-F5344CB8AC3E}">
        <p14:creationId xmlns:p14="http://schemas.microsoft.com/office/powerpoint/2010/main" val="302039029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Lst>
  <p:transition>
    <p:fade/>
  </p:transition>
  <p:hf hdr="0" ftr="0" dt="0"/>
  <p:txStyles>
    <p:titleStyle>
      <a:lvl1pPr algn="l" defTabSz="914246" rtl="0" eaLnBrk="1" latinLnBrk="0" hangingPunct="1">
        <a:lnSpc>
          <a:spcPct val="90000"/>
        </a:lnSpc>
        <a:spcBef>
          <a:spcPct val="0"/>
        </a:spcBef>
        <a:buNone/>
        <a:defRPr sz="4266" b="0" kern="1200">
          <a:gradFill>
            <a:gsLst>
              <a:gs pos="0">
                <a:schemeClr val="accent1"/>
              </a:gs>
              <a:gs pos="100000">
                <a:schemeClr val="accent1"/>
              </a:gs>
            </a:gsLst>
            <a:lin ang="5400000" scaled="1"/>
          </a:gradFill>
          <a:latin typeface="+mj-lt"/>
          <a:ea typeface="+mj-ea"/>
          <a:cs typeface="+mj-cs"/>
        </a:defRPr>
      </a:lvl1pPr>
    </p:titleStyle>
    <p:bodyStyle>
      <a:lvl1pPr marL="0" indent="0" algn="l" defTabSz="914246"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246" rtl="0" eaLnBrk="1" latinLnBrk="0" hangingPunct="1">
        <a:lnSpc>
          <a:spcPct val="90000"/>
        </a:lnSpc>
        <a:spcBef>
          <a:spcPts val="600"/>
        </a:spcBef>
        <a:buFont typeface="Arial" panose="020B0604020202020204" pitchFamily="34" charset="0"/>
        <a:buNone/>
        <a:defRPr sz="1866" kern="1200">
          <a:gradFill>
            <a:gsLst>
              <a:gs pos="0">
                <a:schemeClr val="tx1"/>
              </a:gs>
              <a:gs pos="100000">
                <a:schemeClr val="tx1"/>
              </a:gs>
            </a:gsLst>
            <a:lin ang="5400000" scaled="1"/>
          </a:gradFill>
          <a:latin typeface="+mn-lt"/>
          <a:ea typeface="+mn-ea"/>
          <a:cs typeface="+mn-cs"/>
        </a:defRPr>
      </a:lvl2pPr>
      <a:lvl3pPr marL="233323" indent="-228562" algn="l" defTabSz="914246"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3pPr>
      <a:lvl4pPr marL="457124" indent="-228562" algn="l" defTabSz="914246"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4pPr>
      <a:lvl5pPr marL="690447" indent="-228562" algn="l" defTabSz="914246"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5pPr>
      <a:lvl6pPr marL="2514178"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302"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426"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549" indent="-228562" algn="l" defTabSz="914246"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46" rtl="0" eaLnBrk="1" latinLnBrk="0" hangingPunct="1">
        <a:defRPr sz="1866" kern="1200">
          <a:solidFill>
            <a:schemeClr val="tx1"/>
          </a:solidFill>
          <a:latin typeface="+mn-lt"/>
          <a:ea typeface="+mn-ea"/>
          <a:cs typeface="+mn-cs"/>
        </a:defRPr>
      </a:lvl1pPr>
      <a:lvl2pPr marL="457124" algn="l" defTabSz="914246" rtl="0" eaLnBrk="1" latinLnBrk="0" hangingPunct="1">
        <a:defRPr sz="1866" kern="1200">
          <a:solidFill>
            <a:schemeClr val="tx1"/>
          </a:solidFill>
          <a:latin typeface="+mn-lt"/>
          <a:ea typeface="+mn-ea"/>
          <a:cs typeface="+mn-cs"/>
        </a:defRPr>
      </a:lvl2pPr>
      <a:lvl3pPr marL="914246" algn="l" defTabSz="914246" rtl="0" eaLnBrk="1" latinLnBrk="0" hangingPunct="1">
        <a:defRPr sz="1866" kern="1200">
          <a:solidFill>
            <a:schemeClr val="tx1"/>
          </a:solidFill>
          <a:latin typeface="+mn-lt"/>
          <a:ea typeface="+mn-ea"/>
          <a:cs typeface="+mn-cs"/>
        </a:defRPr>
      </a:lvl3pPr>
      <a:lvl4pPr marL="1371370" algn="l" defTabSz="914246" rtl="0" eaLnBrk="1" latinLnBrk="0" hangingPunct="1">
        <a:defRPr sz="1866" kern="1200">
          <a:solidFill>
            <a:schemeClr val="tx1"/>
          </a:solidFill>
          <a:latin typeface="+mn-lt"/>
          <a:ea typeface="+mn-ea"/>
          <a:cs typeface="+mn-cs"/>
        </a:defRPr>
      </a:lvl4pPr>
      <a:lvl5pPr marL="1828494" algn="l" defTabSz="914246" rtl="0" eaLnBrk="1" latinLnBrk="0" hangingPunct="1">
        <a:defRPr sz="1866" kern="1200">
          <a:solidFill>
            <a:schemeClr val="tx1"/>
          </a:solidFill>
          <a:latin typeface="+mn-lt"/>
          <a:ea typeface="+mn-ea"/>
          <a:cs typeface="+mn-cs"/>
        </a:defRPr>
      </a:lvl5pPr>
      <a:lvl6pPr marL="2285617" algn="l" defTabSz="914246" rtl="0" eaLnBrk="1" latinLnBrk="0" hangingPunct="1">
        <a:defRPr sz="1866" kern="1200">
          <a:solidFill>
            <a:schemeClr val="tx1"/>
          </a:solidFill>
          <a:latin typeface="+mn-lt"/>
          <a:ea typeface="+mn-ea"/>
          <a:cs typeface="+mn-cs"/>
        </a:defRPr>
      </a:lvl6pPr>
      <a:lvl7pPr marL="2742740" algn="l" defTabSz="914246" rtl="0" eaLnBrk="1" latinLnBrk="0" hangingPunct="1">
        <a:defRPr sz="1866" kern="1200">
          <a:solidFill>
            <a:schemeClr val="tx1"/>
          </a:solidFill>
          <a:latin typeface="+mn-lt"/>
          <a:ea typeface="+mn-ea"/>
          <a:cs typeface="+mn-cs"/>
        </a:defRPr>
      </a:lvl7pPr>
      <a:lvl8pPr marL="3199864" algn="l" defTabSz="914246" rtl="0" eaLnBrk="1" latinLnBrk="0" hangingPunct="1">
        <a:defRPr sz="1866" kern="1200">
          <a:solidFill>
            <a:schemeClr val="tx1"/>
          </a:solidFill>
          <a:latin typeface="+mn-lt"/>
          <a:ea typeface="+mn-ea"/>
          <a:cs typeface="+mn-cs"/>
        </a:defRPr>
      </a:lvl8pPr>
      <a:lvl9pPr marL="3656988" algn="l" defTabSz="914246" rtl="0" eaLnBrk="1" latinLnBrk="0" hangingPunct="1">
        <a:defRPr sz="186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8278849"/>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5" r:id="rId18"/>
    <p:sldLayoutId id="2147483976" r:id="rId19"/>
    <p:sldLayoutId id="2147483977" r:id="rId20"/>
    <p:sldLayoutId id="2147483979" r:id="rId21"/>
    <p:sldLayoutId id="214748398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8816286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3" r:id="rId21"/>
    <p:sldLayoutId id="214748405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hidden="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959590" y="6342794"/>
            <a:ext cx="984208" cy="367588"/>
          </a:xfrm>
          <a:prstGeom prst="rect">
            <a:avLst/>
          </a:prstGeom>
        </p:spPr>
      </p:pic>
      <p:sp>
        <p:nvSpPr>
          <p:cNvPr id="5" name="Bing" hidden="1"/>
          <p:cNvSpPr>
            <a:spLocks noEditPoints="1"/>
          </p:cNvSpPr>
          <p:nvPr/>
        </p:nvSpPr>
        <p:spPr bwMode="auto">
          <a:xfrm>
            <a:off x="10959590"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solidFill>
                <a:effectLst/>
                <a:uLnTx/>
                <a:uFillTx/>
                <a:latin typeface="Segoe UI"/>
                <a:ea typeface="+mn-ea"/>
                <a:cs typeface="+mn-cs"/>
              </a:rPr>
              <a:t> </a:t>
            </a:r>
          </a:p>
        </p:txBody>
      </p:sp>
    </p:spTree>
    <p:extLst>
      <p:ext uri="{BB962C8B-B14F-4D97-AF65-F5344CB8AC3E}">
        <p14:creationId xmlns:p14="http://schemas.microsoft.com/office/powerpoint/2010/main" val="684618893"/>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7" r:id="rId18"/>
    <p:sldLayoutId id="2147484079" r:id="rId19"/>
    <p:sldLayoutId id="2147484080" r:id="rId20"/>
    <p:sldLayoutId id="2147484081" r:id="rId21"/>
    <p:sldLayoutId id="2147484082" r:id="rId2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37499159"/>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18556076"/>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4891490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7" r:id="rId17"/>
    <p:sldLayoutId id="214748413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60169866"/>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11/4/2016</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117537366"/>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20468" tIns="75293" rIns="120468" bIns="75293" rtlCol="0" anchor="t">
            <a:no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269241" y="1189180"/>
            <a:ext cx="11653520" cy="1726334"/>
          </a:xfrm>
          <a:prstGeom prst="rect">
            <a:avLst/>
          </a:prstGeom>
        </p:spPr>
        <p:txBody>
          <a:bodyPr vert="horz" wrap="square" lIns="120468" tIns="75293" rIns="120468" bIns="75293" rtlCol="0">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7" name="Picture 6"/>
          <p:cNvPicPr>
            <a:picLocks noChangeAspect="1"/>
          </p:cNvPicPr>
          <p:nvPr userDrawn="1"/>
        </p:nvPicPr>
        <p:blipFill>
          <a:blip r:embed="rId31"/>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7786188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91" r:id="rId27"/>
    <p:sldLayoutId id="2147483692" r:id="rId28"/>
    <p:sldLayoutId id="2147483694" r:id="rId29"/>
  </p:sldLayoutIdLst>
  <p:transition>
    <p:fade/>
  </p:transition>
  <p:txStyles>
    <p:titleStyle>
      <a:lvl1pPr algn="l" defTabSz="767970" rtl="0" eaLnBrk="1" latinLnBrk="0" hangingPunct="1">
        <a:lnSpc>
          <a:spcPct val="90000"/>
        </a:lnSpc>
        <a:spcBef>
          <a:spcPct val="0"/>
        </a:spcBef>
        <a:buNone/>
        <a:defRPr lang="en-US" sz="40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326" marR="0" indent="-282326" algn="l" defTabSz="7679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300" kern="1200" spc="0" baseline="0">
          <a:gradFill>
            <a:gsLst>
              <a:gs pos="1250">
                <a:schemeClr val="tx1"/>
              </a:gs>
              <a:gs pos="100000">
                <a:schemeClr val="tx1"/>
              </a:gs>
            </a:gsLst>
            <a:lin ang="5400000" scaled="0"/>
          </a:gradFill>
          <a:latin typeface="+mj-lt"/>
          <a:ea typeface="+mn-ea"/>
          <a:cs typeface="+mn-cs"/>
        </a:defRPr>
      </a:lvl1pPr>
      <a:lvl2pPr marL="481000" marR="0" indent="-198673" algn="l" defTabSz="7679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8760" marR="0" indent="-188217" algn="l" defTabSz="7679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6977" marR="0" indent="-188217" algn="l" defTabSz="7679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1035193" marR="0" indent="-188217" algn="l" defTabSz="7679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2111917" indent="-191992" algn="l" defTabSz="76797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5903" indent="-191992" algn="l" defTabSz="76797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9888" indent="-191992" algn="l" defTabSz="76797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3874" indent="-191992" algn="l" defTabSz="76797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7970" rtl="0" eaLnBrk="1" latinLnBrk="0" hangingPunct="1">
        <a:defRPr sz="1500" kern="1200">
          <a:solidFill>
            <a:schemeClr val="tx1"/>
          </a:solidFill>
          <a:latin typeface="+mn-lt"/>
          <a:ea typeface="+mn-ea"/>
          <a:cs typeface="+mn-cs"/>
        </a:defRPr>
      </a:lvl1pPr>
      <a:lvl2pPr marL="383985" algn="l" defTabSz="767970" rtl="0" eaLnBrk="1" latinLnBrk="0" hangingPunct="1">
        <a:defRPr sz="1500" kern="1200">
          <a:solidFill>
            <a:schemeClr val="tx1"/>
          </a:solidFill>
          <a:latin typeface="+mn-lt"/>
          <a:ea typeface="+mn-ea"/>
          <a:cs typeface="+mn-cs"/>
        </a:defRPr>
      </a:lvl2pPr>
      <a:lvl3pPr marL="767970" algn="l" defTabSz="767970" rtl="0" eaLnBrk="1" latinLnBrk="0" hangingPunct="1">
        <a:defRPr sz="1500" kern="1200">
          <a:solidFill>
            <a:schemeClr val="tx1"/>
          </a:solidFill>
          <a:latin typeface="+mn-lt"/>
          <a:ea typeface="+mn-ea"/>
          <a:cs typeface="+mn-cs"/>
        </a:defRPr>
      </a:lvl3pPr>
      <a:lvl4pPr marL="1151955" algn="l" defTabSz="767970" rtl="0" eaLnBrk="1" latinLnBrk="0" hangingPunct="1">
        <a:defRPr sz="1500" kern="1200">
          <a:solidFill>
            <a:schemeClr val="tx1"/>
          </a:solidFill>
          <a:latin typeface="+mn-lt"/>
          <a:ea typeface="+mn-ea"/>
          <a:cs typeface="+mn-cs"/>
        </a:defRPr>
      </a:lvl4pPr>
      <a:lvl5pPr marL="1535939" algn="l" defTabSz="767970" rtl="0" eaLnBrk="1" latinLnBrk="0" hangingPunct="1">
        <a:defRPr sz="1500" kern="1200">
          <a:solidFill>
            <a:schemeClr val="tx1"/>
          </a:solidFill>
          <a:latin typeface="+mn-lt"/>
          <a:ea typeface="+mn-ea"/>
          <a:cs typeface="+mn-cs"/>
        </a:defRPr>
      </a:lvl5pPr>
      <a:lvl6pPr marL="1919926" algn="l" defTabSz="767970" rtl="0" eaLnBrk="1" latinLnBrk="0" hangingPunct="1">
        <a:defRPr sz="1500" kern="1200">
          <a:solidFill>
            <a:schemeClr val="tx1"/>
          </a:solidFill>
          <a:latin typeface="+mn-lt"/>
          <a:ea typeface="+mn-ea"/>
          <a:cs typeface="+mn-cs"/>
        </a:defRPr>
      </a:lvl6pPr>
      <a:lvl7pPr marL="2303910" algn="l" defTabSz="767970" rtl="0" eaLnBrk="1" latinLnBrk="0" hangingPunct="1">
        <a:defRPr sz="1500" kern="1200">
          <a:solidFill>
            <a:schemeClr val="tx1"/>
          </a:solidFill>
          <a:latin typeface="+mn-lt"/>
          <a:ea typeface="+mn-ea"/>
          <a:cs typeface="+mn-cs"/>
        </a:defRPr>
      </a:lvl7pPr>
      <a:lvl8pPr marL="2687895" algn="l" defTabSz="767970" rtl="0" eaLnBrk="1" latinLnBrk="0" hangingPunct="1">
        <a:defRPr sz="1500" kern="1200">
          <a:solidFill>
            <a:schemeClr val="tx1"/>
          </a:solidFill>
          <a:latin typeface="+mn-lt"/>
          <a:ea typeface="+mn-ea"/>
          <a:cs typeface="+mn-cs"/>
        </a:defRPr>
      </a:lvl8pPr>
      <a:lvl9pPr marL="3071881" algn="l" defTabSz="767970"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3" y="4228746"/>
              <a:ext cx="2647253" cy="326834"/>
            </a:xfrm>
            <a:prstGeom prst="rect">
              <a:avLst/>
            </a:prstGeom>
            <a:noFill/>
          </p:spPr>
          <p:txBody>
            <a:bodyPr wrap="none" lIns="0" tIns="91440" rIns="182880" bIns="9144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428467384"/>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956508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39"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015B31B9-75A5-48BB-8AF9-16965341514A}"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926117469"/>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Lst>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1333498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51143412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228789381"/>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72014013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8"/>
          <a:stretch>
            <a:fillRect/>
          </a:stretch>
        </p:blipFill>
        <p:spPr>
          <a:xfrm rot="5400000">
            <a:off x="9396000" y="2845599"/>
            <a:ext cx="6497930" cy="713342"/>
          </a:xfrm>
          <a:prstGeom prst="rect">
            <a:avLst/>
          </a:prstGeom>
        </p:spPr>
      </p:pic>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
        <p:nvSpPr>
          <p:cNvPr id="7" name="fc" descr="LBI - Microsoft"/>
          <p:cNvSpPr txBox="1"/>
          <p:nvPr userDrawn="1"/>
        </p:nvSpPr>
        <p:spPr>
          <a:xfrm>
            <a:off x="0" y="6661257"/>
            <a:ext cx="12192000" cy="425495"/>
          </a:xfrm>
          <a:prstGeom prst="rect">
            <a:avLst/>
          </a:prstGeom>
          <a:noFill/>
        </p:spPr>
        <p:txBody>
          <a:bodyPr vert="horz" wrap="square" lIns="179285" tIns="143428" rIns="179285" bIns="143428" rtlCol="0">
            <a:spAutoFit/>
          </a:bodyPr>
          <a:lstStyle/>
          <a:p>
            <a:pPr algn="ctr">
              <a:lnSpc>
                <a:spcPct val="90000"/>
              </a:lnSpc>
              <a:spcAft>
                <a:spcPts val="588"/>
              </a:spcAft>
            </a:pPr>
            <a:r>
              <a:rPr lang="en-US" sz="980" b="1" i="0" u="none" baseline="0">
                <a:gradFill flip="none" rotWithShape="1">
                  <a:gsLst>
                    <a:gs pos="2917">
                      <a:srgbClr val="3E8430"/>
                    </a:gs>
                    <a:gs pos="30000">
                      <a:schemeClr val="tx1"/>
                    </a:gs>
                  </a:gsLst>
                  <a:lin ang="5400000" scaled="0"/>
                  <a:tileRect/>
                </a:gradFill>
                <a:latin typeface="arial" panose="020B0604020202020204" pitchFamily="34" charset="0"/>
              </a:rPr>
              <a:t>LBI - Microsoft</a:t>
            </a:r>
            <a:endParaRPr lang="en-US" sz="980" b="1" i="0" u="none" baseline="0" dirty="0" err="1">
              <a:gradFill flip="none" rotWithShape="1">
                <a:gsLst>
                  <a:gs pos="2917">
                    <a:srgbClr val="3E8430"/>
                  </a:gs>
                  <a:gs pos="30000">
                    <a:schemeClr val="tx1"/>
                  </a:gs>
                </a:gsLst>
                <a:lin ang="5400000" scaled="0"/>
                <a:tileRect/>
              </a:gradFill>
              <a:latin typeface="arial" panose="020B0604020202020204" pitchFamily="34" charset="0"/>
            </a:endParaRPr>
          </a:p>
        </p:txBody>
      </p:sp>
    </p:spTree>
    <p:extLst>
      <p:ext uri="{BB962C8B-B14F-4D97-AF65-F5344CB8AC3E}">
        <p14:creationId xmlns:p14="http://schemas.microsoft.com/office/powerpoint/2010/main" val="273610892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Lst>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244589910"/>
      </p:ext>
    </p:extLst>
  </p:cSld>
  <p:clrMap bg1="lt1" tx1="dk1" bg2="lt2" tx2="dk2" accent1="accent1" accent2="accent2" accent3="accent3" accent4="accent4" accent5="accent5" accent6="accent6" hlink="hlink" folHlink="folHlink"/>
  <p:sldLayoutIdLst>
    <p:sldLayoutId id="2147483856" r:id="rId1"/>
    <p:sldLayoutId id="2147483858" r:id="rId2"/>
    <p:sldLayoutId id="2147483859" r:id="rId3"/>
    <p:sldLayoutId id="2147483860"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27156282"/>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ransition>
    <p:fade/>
  </p:transition>
  <p:txStyles>
    <p:titleStyle>
      <a:lvl1pPr algn="l" defTabSz="91426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5" marR="0" indent="-236520" algn="l" defTabSz="91426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9"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8"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90"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433.xml"/></Relationships>
</file>

<file path=ppt/slides/_rels/slide10.xml.rels><?xml version="1.0" encoding="UTF-8" standalone="yes"?>
<Relationships xmlns="http://schemas.openxmlformats.org/package/2006/relationships"><Relationship Id="rId3" Type="http://schemas.openxmlformats.org/officeDocument/2006/relationships/hyperlink" Target="https://twilioinc.wpengine.com/2016/02/twilio-client-1-3-adds-ortc-support-for-microsoft-edge-call-quality-improvements-and-more.html" TargetMode="External"/><Relationship Id="rId2" Type="http://schemas.openxmlformats.org/officeDocument/2006/relationships/notesSlide" Target="../notesSlides/notesSlide8.xml"/><Relationship Id="rId1" Type="http://schemas.openxmlformats.org/officeDocument/2006/relationships/slideLayout" Target="../slideLayouts/slideLayout377.xml"/><Relationship Id="rId6" Type="http://schemas.openxmlformats.org/officeDocument/2006/relationships/image" Target="../media/image72.png"/><Relationship Id="rId5" Type="http://schemas.openxmlformats.org/officeDocument/2006/relationships/hyperlink" Target="http://demos.microsoftedge.com/" TargetMode="External"/><Relationship Id="rId4" Type="http://schemas.openxmlformats.org/officeDocument/2006/relationships/hyperlink" Target="http://simplewebrtc.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7.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377.xml"/><Relationship Id="rId5"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87.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7.xml"/></Relationships>
</file>

<file path=ppt/slides/_rels/slide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5.xml"/><Relationship Id="rId1" Type="http://schemas.openxmlformats.org/officeDocument/2006/relationships/slideLayout" Target="../slideLayouts/slideLayout400.xml"/><Relationship Id="rId4" Type="http://schemas.openxmlformats.org/officeDocument/2006/relationships/image" Target="../media/image80.jpe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26.xml"/><Relationship Id="rId4" Type="http://schemas.openxmlformats.org/officeDocument/2006/relationships/image" Target="../media/image82.tmp"/></Relationships>
</file>

<file path=ppt/slides/_rels/slide1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7.xml"/><Relationship Id="rId1" Type="http://schemas.openxmlformats.org/officeDocument/2006/relationships/slideLayout" Target="../slideLayouts/slideLayout126.xml"/><Relationship Id="rId4" Type="http://schemas.openxmlformats.org/officeDocument/2006/relationships/image" Target="../media/image82.tmp"/></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44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51.xml"/><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zure.cn/documentation/articles/azure-1rmb-trial-application-and-signup" TargetMode="External"/><Relationship Id="rId2" Type="http://schemas.openxmlformats.org/officeDocument/2006/relationships/hyperlink" Target="https://www.azure.cn/pricing/1rmb-trial-full/?wt.mc_id=Azure_DX_Event_Event_ThirdPartyCommunityEvents" TargetMode="External"/><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20.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3.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373.xml"/></Relationships>
</file>

<file path=ppt/slides/_rels/slide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373.xml"/><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3.xml"/></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modernizr.com/" TargetMode="External"/><Relationship Id="rId7" Type="http://schemas.openxmlformats.org/officeDocument/2006/relationships/hyperlink" Target="http://aka.ms/edge-dev" TargetMode="External"/><Relationship Id="rId2" Type="http://schemas.openxmlformats.org/officeDocument/2006/relationships/notesSlide" Target="../notesSlides/notesSlide6.xml"/><Relationship Id="rId1" Type="http://schemas.openxmlformats.org/officeDocument/2006/relationships/slideLayout" Target="../slideLayouts/slideLayout366.xml"/><Relationship Id="rId6" Type="http://schemas.openxmlformats.org/officeDocument/2006/relationships/image" Target="../media/image65.png"/><Relationship Id="rId5" Type="http://schemas.openxmlformats.org/officeDocument/2006/relationships/hyperlink" Target="http://dev.modern.ie/tools/staticscan/" TargetMode="External"/><Relationship Id="rId4" Type="http://schemas.openxmlformats.org/officeDocument/2006/relationships/image" Target="../media/image64.pn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4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0" y="2438"/>
            <a:ext cx="12194965" cy="6856677"/>
          </a:xfrm>
          <a:prstGeom prst="rect">
            <a:avLst/>
          </a:prstGeom>
        </p:spPr>
      </p:pic>
      <p:sp>
        <p:nvSpPr>
          <p:cNvPr id="26" name="black overlay"/>
          <p:cNvSpPr/>
          <p:nvPr/>
        </p:nvSpPr>
        <p:spPr bwMode="auto">
          <a:xfrm>
            <a:off x="-7418" y="-38806"/>
            <a:ext cx="12199418" cy="6896806"/>
          </a:xfrm>
          <a:prstGeom prst="rect">
            <a:avLst/>
          </a:prstGeom>
          <a:solidFill>
            <a:srgbClr val="181818">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p:cNvSpPr>
            <a:spLocks noGrp="1"/>
          </p:cNvSpPr>
          <p:nvPr/>
        </p:nvSpPr>
        <p:spPr bwMode="auto">
          <a:xfrm>
            <a:off x="1201814" y="1680352"/>
            <a:ext cx="10219894" cy="179285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76250">
                      <a:srgbClr val="FFFFFF"/>
                    </a:gs>
                    <a:gs pos="51000">
                      <a:srgbClr val="FFFFFF"/>
                    </a:gs>
                  </a:gsLst>
                  <a:lin ang="5400000" scaled="0"/>
                </a:gradFill>
                <a:effectLst/>
                <a:latin typeface="+mj-lt"/>
                <a:ea typeface="+mn-ea"/>
                <a:cs typeface="Segoe UI" pitchFamily="34" charset="0"/>
              </a:defRPr>
            </a:lvl1pPr>
          </a:lstStyle>
          <a:p>
            <a:pPr defTabSz="914367">
              <a:lnSpc>
                <a:spcPct val="100000"/>
              </a:lnSpc>
              <a:defRPr/>
            </a:pPr>
            <a:r>
              <a:rPr lang="zh-CN" altLang="en-US" sz="4800" dirty="0"/>
              <a:t>多</a:t>
            </a:r>
            <a:r>
              <a:rPr lang="en-US" altLang="zh-CN" sz="4800" dirty="0"/>
              <a:t>-</a:t>
            </a:r>
            <a:r>
              <a:rPr lang="zh-CN" altLang="en-US" sz="4800" dirty="0"/>
              <a:t>快</a:t>
            </a:r>
            <a:r>
              <a:rPr lang="en-US" altLang="zh-CN" sz="4800" dirty="0"/>
              <a:t>-</a:t>
            </a:r>
            <a:r>
              <a:rPr lang="zh-CN" altLang="en-US" sz="4800" dirty="0"/>
              <a:t>优</a:t>
            </a:r>
            <a:r>
              <a:rPr lang="en-US" altLang="zh-CN" sz="4800" dirty="0"/>
              <a:t>-</a:t>
            </a:r>
            <a:r>
              <a:rPr lang="zh-CN" altLang="en-US" sz="4800" dirty="0"/>
              <a:t>智：</a:t>
            </a:r>
            <a:endParaRPr lang="en-US" altLang="zh-CN" sz="4800" dirty="0"/>
          </a:p>
          <a:p>
            <a:pPr defTabSz="914367">
              <a:lnSpc>
                <a:spcPct val="100000"/>
              </a:lnSpc>
              <a:defRPr/>
            </a:pPr>
            <a:r>
              <a:rPr lang="zh-CN" altLang="en-US" sz="4800" dirty="0"/>
              <a:t>快速提升</a:t>
            </a:r>
            <a:r>
              <a:rPr lang="en-US" altLang="zh-CN" sz="4800" dirty="0"/>
              <a:t>Web </a:t>
            </a:r>
            <a:r>
              <a:rPr lang="zh-CN" altLang="en-US" sz="4800" dirty="0"/>
              <a:t>应用的兼容性和智能化</a:t>
            </a:r>
            <a:br>
              <a:rPr lang="en-US" altLang="zh-CN" sz="3529" spc="-98" dirty="0">
                <a:gradFill>
                  <a:gsLst>
                    <a:gs pos="57576">
                      <a:srgbClr val="FFFFFF"/>
                    </a:gs>
                    <a:gs pos="35000">
                      <a:srgbClr val="FFFFFF"/>
                    </a:gs>
                  </a:gsLst>
                  <a:lin ang="5400000" scaled="0"/>
                </a:gradFill>
                <a:latin typeface="Segoe UI Light"/>
                <a:cs typeface="Microsoft YaHei"/>
              </a:rPr>
            </a:br>
            <a:endParaRPr lang="en-US" sz="4313" spc="-98" dirty="0">
              <a:latin typeface="Segoe UI Light"/>
            </a:endParaRPr>
          </a:p>
        </p:txBody>
      </p:sp>
      <p:sp>
        <p:nvSpPr>
          <p:cNvPr id="6" name="Text Placeholder 2"/>
          <p:cNvSpPr>
            <a:spLocks noGrp="1"/>
          </p:cNvSpPr>
          <p:nvPr/>
        </p:nvSpPr>
        <p:spPr bwMode="auto">
          <a:xfrm>
            <a:off x="1201814" y="4223288"/>
            <a:ext cx="6988248" cy="1201119"/>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76250">
                      <a:srgbClr val="FFFFFF"/>
                    </a:gs>
                    <a:gs pos="51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zh-CN" altLang="en-US" sz="2353" dirty="0">
                <a:latin typeface="Segoe UI Light"/>
                <a:cs typeface="Microsoft YaHei"/>
              </a:rPr>
              <a:t>刘颖 </a:t>
            </a:r>
            <a:r>
              <a:rPr lang="en-US" altLang="zh-CN" sz="2400" b="1" i="1" dirty="0">
                <a:latin typeface="Segoe UI Light"/>
                <a:cs typeface="Microsoft YaHei"/>
              </a:rPr>
              <a:t>Lilith Liu</a:t>
            </a:r>
          </a:p>
          <a:p>
            <a:pPr defTabSz="914367"/>
            <a:r>
              <a:rPr lang="zh-CN" altLang="en-US" sz="2353" spc="-98" dirty="0">
                <a:ln w="3175">
                  <a:noFill/>
                </a:ln>
                <a:gradFill>
                  <a:gsLst>
                    <a:gs pos="57576">
                      <a:srgbClr val="FFFFFF"/>
                    </a:gs>
                    <a:gs pos="35000">
                      <a:srgbClr val="FFFFFF"/>
                    </a:gs>
                  </a:gsLst>
                  <a:lin ang="5400000" scaled="0"/>
                </a:gradFill>
                <a:latin typeface="Microsoft YaHei"/>
                <a:cs typeface="Microsoft YaHei"/>
              </a:rPr>
              <a:t>微软（中国）有限公司</a:t>
            </a:r>
            <a:r>
              <a:rPr lang="en-US" altLang="zh-CN" sz="2353" spc="-98" dirty="0">
                <a:ln w="3175">
                  <a:noFill/>
                </a:ln>
                <a:gradFill>
                  <a:gsLst>
                    <a:gs pos="57576">
                      <a:srgbClr val="FFFFFF"/>
                    </a:gs>
                    <a:gs pos="35000">
                      <a:srgbClr val="FFFFFF"/>
                    </a:gs>
                  </a:gsLst>
                  <a:lin ang="5400000" scaled="0"/>
                </a:gradFill>
                <a:latin typeface="Microsoft YaHei"/>
                <a:cs typeface="Microsoft YaHei"/>
              </a:rPr>
              <a:t>   </a:t>
            </a:r>
          </a:p>
          <a:p>
            <a:pPr defTabSz="914367"/>
            <a:r>
              <a:rPr lang="zh-CN" altLang="en-US" sz="2353" spc="-98" dirty="0">
                <a:ln w="3175">
                  <a:noFill/>
                </a:ln>
                <a:gradFill>
                  <a:gsLst>
                    <a:gs pos="57576">
                      <a:srgbClr val="FFFFFF"/>
                    </a:gs>
                    <a:gs pos="35000">
                      <a:srgbClr val="FFFFFF"/>
                    </a:gs>
                  </a:gsLst>
                  <a:lin ang="5400000" scaled="0"/>
                </a:gradFill>
                <a:latin typeface="Microsoft YaHei"/>
                <a:cs typeface="Microsoft YaHei"/>
              </a:rPr>
              <a:t>开发体验和平台合作事业部</a:t>
            </a:r>
            <a:endParaRPr lang="en-US" altLang="zh-CN" sz="2353" spc="-98" dirty="0">
              <a:ln w="3175">
                <a:noFill/>
              </a:ln>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14562685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使用</a:t>
            </a:r>
            <a:r>
              <a:rPr lang="en-US" altLang="zh-CN" dirty="0"/>
              <a:t>ORTC </a:t>
            </a:r>
            <a:r>
              <a:rPr lang="zh-CN" altLang="en-US" dirty="0"/>
              <a:t>实现时时通信</a:t>
            </a:r>
            <a:endParaRPr lang="en-US" dirty="0"/>
          </a:p>
        </p:txBody>
      </p:sp>
      <p:sp>
        <p:nvSpPr>
          <p:cNvPr id="6" name="Text Placeholder 5"/>
          <p:cNvSpPr>
            <a:spLocks noGrp="1"/>
          </p:cNvSpPr>
          <p:nvPr>
            <p:ph type="body" sz="quarter" idx="10"/>
          </p:nvPr>
        </p:nvSpPr>
        <p:spPr>
          <a:xfrm>
            <a:off x="269239" y="1189495"/>
            <a:ext cx="11653523" cy="5370729"/>
          </a:xfrm>
        </p:spPr>
        <p:txBody>
          <a:bodyPr/>
          <a:lstStyle/>
          <a:p>
            <a:r>
              <a:rPr lang="en-US" dirty="0"/>
              <a:t>Object RTC API: now in Microsoft Edge</a:t>
            </a:r>
          </a:p>
          <a:p>
            <a:pPr lvl="1"/>
            <a:r>
              <a:rPr lang="en-US" dirty="0"/>
              <a:t>Web standard for real-time communication using object-based JavaScript APIs</a:t>
            </a:r>
          </a:p>
          <a:p>
            <a:pPr lvl="1"/>
            <a:r>
              <a:rPr lang="en-US" dirty="0"/>
              <a:t>Announced October 2014, shipped in November 2015 in partnership with Skype team</a:t>
            </a:r>
          </a:p>
          <a:p>
            <a:pPr lvl="1"/>
            <a:endParaRPr lang="en-US" dirty="0"/>
          </a:p>
          <a:p>
            <a:r>
              <a:rPr lang="en-US" dirty="0"/>
              <a:t>Skype for Web without plug-ins!</a:t>
            </a:r>
          </a:p>
          <a:p>
            <a:pPr lvl="1"/>
            <a:r>
              <a:rPr lang="en-US" dirty="0"/>
              <a:t>New Skype for Web uses ORTC API for plug-in free video/audio chat</a:t>
            </a:r>
          </a:p>
          <a:p>
            <a:pPr lvl="1"/>
            <a:r>
              <a:rPr lang="en-US" dirty="0"/>
              <a:t>Easiest way to Skype without app download – perfect for shared computers</a:t>
            </a:r>
          </a:p>
          <a:p>
            <a:pPr lvl="1"/>
            <a:endParaRPr lang="en-US" dirty="0"/>
          </a:p>
          <a:p>
            <a:pPr lvl="1"/>
            <a:r>
              <a:rPr lang="en-US" sz="3921" dirty="0">
                <a:gradFill>
                  <a:gsLst>
                    <a:gs pos="1250">
                      <a:srgbClr val="0078D7"/>
                    </a:gs>
                    <a:gs pos="99000">
                      <a:srgbClr val="0078D7"/>
                    </a:gs>
                  </a:gsLst>
                  <a:lin ang="5400000" scaled="0"/>
                </a:gradFill>
                <a:latin typeface="Segoe UI Light"/>
              </a:rPr>
              <a:t>ORTC interoperability</a:t>
            </a:r>
            <a:endParaRPr lang="en-US" dirty="0"/>
          </a:p>
          <a:p>
            <a:pPr lvl="1"/>
            <a:r>
              <a:rPr lang="en-US" dirty="0" err="1">
                <a:hlinkClick r:id="rId3"/>
              </a:rPr>
              <a:t>Twilio</a:t>
            </a:r>
            <a:r>
              <a:rPr lang="en-US" dirty="0">
                <a:hlinkClick r:id="rId3"/>
              </a:rPr>
              <a:t> Client SDK 1.3 release</a:t>
            </a:r>
            <a:r>
              <a:rPr lang="en-US" dirty="0"/>
              <a:t> delivers interoperability with phone networks</a:t>
            </a:r>
          </a:p>
          <a:p>
            <a:pPr lvl="1"/>
            <a:r>
              <a:rPr lang="en-US" dirty="0" err="1">
                <a:hlinkClick r:id="rId4"/>
              </a:rPr>
              <a:t>SimpleWebRTC</a:t>
            </a:r>
            <a:r>
              <a:rPr lang="en-US" dirty="0">
                <a:hlinkClick r:id="rId4"/>
              </a:rPr>
              <a:t> library</a:t>
            </a:r>
            <a:r>
              <a:rPr lang="en-US" dirty="0"/>
              <a:t> enables interoperability with WebRTC 1.0 for audio</a:t>
            </a:r>
          </a:p>
          <a:p>
            <a:pPr lvl="1"/>
            <a:r>
              <a:rPr lang="en-US" dirty="0"/>
              <a:t>Samples for </a:t>
            </a:r>
            <a:r>
              <a:rPr lang="en-US" dirty="0" err="1"/>
              <a:t>Twilio</a:t>
            </a:r>
            <a:r>
              <a:rPr lang="en-US" dirty="0"/>
              <a:t> &amp; </a:t>
            </a:r>
            <a:r>
              <a:rPr lang="en-US" dirty="0" err="1"/>
              <a:t>SimpleWebRTC</a:t>
            </a:r>
            <a:r>
              <a:rPr lang="en-US" dirty="0"/>
              <a:t> (WebRTC 1.0 audio interop) at </a:t>
            </a:r>
            <a:r>
              <a:rPr lang="en-US" dirty="0">
                <a:hlinkClick r:id="rId5"/>
              </a:rPr>
              <a:t>demos.microsoftedge.com</a:t>
            </a:r>
            <a:endParaRPr lang="en-US" dirty="0"/>
          </a:p>
          <a:p>
            <a:pPr lvl="1"/>
            <a:endParaRPr lang="en-US" dirty="0"/>
          </a:p>
        </p:txBody>
      </p:sp>
      <p:pic>
        <p:nvPicPr>
          <p:cNvPr id="2" name="Picture 1"/>
          <p:cNvPicPr>
            <a:picLocks noChangeAspect="1"/>
          </p:cNvPicPr>
          <p:nvPr/>
        </p:nvPicPr>
        <p:blipFill>
          <a:blip r:embed="rId6"/>
          <a:stretch>
            <a:fillRect/>
          </a:stretch>
        </p:blipFill>
        <p:spPr>
          <a:xfrm>
            <a:off x="9233487" y="3130192"/>
            <a:ext cx="2577221" cy="1142568"/>
          </a:xfrm>
          <a:prstGeom prst="rect">
            <a:avLst/>
          </a:prstGeom>
        </p:spPr>
      </p:pic>
    </p:spTree>
    <p:extLst>
      <p:ext uri="{BB962C8B-B14F-4D97-AF65-F5344CB8AC3E}">
        <p14:creationId xmlns:p14="http://schemas.microsoft.com/office/powerpoint/2010/main" val="14083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Web </a:t>
            </a:r>
            <a:r>
              <a:rPr lang="zh-CN" altLang="en-US" dirty="0"/>
              <a:t>语音合成 </a:t>
            </a:r>
            <a:r>
              <a:rPr lang="en-US" altLang="zh-CN" dirty="0"/>
              <a:t>(</a:t>
            </a:r>
            <a:r>
              <a:rPr lang="en-US" dirty="0"/>
              <a:t>Speech Synthesis)</a:t>
            </a:r>
          </a:p>
        </p:txBody>
      </p:sp>
      <p:sp>
        <p:nvSpPr>
          <p:cNvPr id="6" name="Text Placeholder 5"/>
          <p:cNvSpPr>
            <a:spLocks noGrp="1"/>
          </p:cNvSpPr>
          <p:nvPr>
            <p:ph type="body" sz="quarter" idx="10"/>
          </p:nvPr>
        </p:nvSpPr>
        <p:spPr>
          <a:xfrm>
            <a:off x="269239" y="1189495"/>
            <a:ext cx="11653523" cy="3379335"/>
          </a:xfrm>
        </p:spPr>
        <p:txBody>
          <a:bodyPr/>
          <a:lstStyle/>
          <a:p>
            <a:r>
              <a:rPr lang="en-US" dirty="0"/>
              <a:t>Built-in text-to-speech for the web</a:t>
            </a:r>
          </a:p>
          <a:p>
            <a:pPr lvl="1"/>
            <a:r>
              <a:rPr lang="en-US" dirty="0"/>
              <a:t>Speech synthesis is a subset of Web Speech API standard</a:t>
            </a:r>
          </a:p>
          <a:p>
            <a:pPr lvl="1"/>
            <a:r>
              <a:rPr lang="en-US" dirty="0"/>
              <a:t>Leverages TTS engine and voices built into Windows 10</a:t>
            </a:r>
          </a:p>
          <a:p>
            <a:pPr lvl="1"/>
            <a:r>
              <a:rPr lang="en-US" dirty="0"/>
              <a:t>New scenarios for your website: accessibility, kids, “eyes-free” interaction…</a:t>
            </a:r>
          </a:p>
          <a:p>
            <a:pPr lvl="1"/>
            <a:endParaRPr lang="en-US" dirty="0"/>
          </a:p>
          <a:p>
            <a:r>
              <a:rPr lang="en-US" dirty="0"/>
              <a:t>Easy to implement</a:t>
            </a:r>
          </a:p>
          <a:p>
            <a:pPr lvl="1"/>
            <a:r>
              <a:rPr lang="en-US" dirty="0"/>
              <a:t>Requires 2 lines of code: Simply create a </a:t>
            </a:r>
            <a:r>
              <a:rPr lang="en-US" dirty="0" err="1">
                <a:latin typeface="Consolas" panose="020B0609020204030204" pitchFamily="49" charset="0"/>
                <a:cs typeface="Courier New" panose="02070309020205020404" pitchFamily="49" charset="0"/>
              </a:rPr>
              <a:t>SpeechSynthesisUtterance</a:t>
            </a:r>
            <a:r>
              <a:rPr lang="en-US" i="1" dirty="0"/>
              <a:t> </a:t>
            </a:r>
            <a:r>
              <a:rPr lang="en-US" dirty="0"/>
              <a:t>object then tell it to speak!</a:t>
            </a:r>
          </a:p>
          <a:p>
            <a:pPr lvl="1"/>
            <a:r>
              <a:rPr lang="en-US" dirty="0"/>
              <a:t>Optionally control voice, pitch, rate, etc. or pause/resume/cancel the current speech</a:t>
            </a:r>
          </a:p>
        </p:txBody>
      </p:sp>
    </p:spTree>
    <p:extLst>
      <p:ext uri="{BB962C8B-B14F-4D97-AF65-F5344CB8AC3E}">
        <p14:creationId xmlns:p14="http://schemas.microsoft.com/office/powerpoint/2010/main" val="134543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刷脸登录</a:t>
            </a:r>
            <a:r>
              <a:rPr lang="en-US" altLang="zh-CN" dirty="0"/>
              <a:t>Web </a:t>
            </a:r>
            <a:r>
              <a:rPr lang="zh-CN" altLang="en-US" dirty="0"/>
              <a:t>应用 </a:t>
            </a:r>
            <a:r>
              <a:rPr lang="en-US" altLang="zh-CN" dirty="0"/>
              <a:t>- </a:t>
            </a:r>
            <a:r>
              <a:rPr lang="en-US" dirty="0"/>
              <a:t>Edge + Windows Hello</a:t>
            </a:r>
          </a:p>
        </p:txBody>
      </p:sp>
      <p:sp>
        <p:nvSpPr>
          <p:cNvPr id="6" name="Text Placeholder 5"/>
          <p:cNvSpPr>
            <a:spLocks noGrp="1"/>
          </p:cNvSpPr>
          <p:nvPr>
            <p:ph type="body" sz="quarter" idx="10"/>
          </p:nvPr>
        </p:nvSpPr>
        <p:spPr>
          <a:xfrm>
            <a:off x="269239" y="1189495"/>
            <a:ext cx="11653523" cy="1391471"/>
          </a:xfrm>
        </p:spPr>
        <p:txBody>
          <a:bodyPr/>
          <a:lstStyle/>
          <a:p>
            <a:r>
              <a:rPr lang="zh-CN" altLang="en-US" dirty="0"/>
              <a:t>降低对各种密码的依赖</a:t>
            </a:r>
            <a:endParaRPr lang="en-US" dirty="0"/>
          </a:p>
          <a:p>
            <a:pPr lvl="1"/>
            <a:r>
              <a:rPr lang="en-US" dirty="0"/>
              <a:t>FIDO 2.0 is a new web standard to provide easier and more secure ways to authenticate to sites</a:t>
            </a:r>
          </a:p>
          <a:p>
            <a:pPr lvl="1"/>
            <a:r>
              <a:rPr lang="en-US" dirty="0"/>
              <a:t>Long-term goal is to enable password-less and 2FA authentication scenarios on the web</a:t>
            </a:r>
          </a:p>
        </p:txBody>
      </p:sp>
      <p:sp>
        <p:nvSpPr>
          <p:cNvPr id="4" name="Rectangle 3"/>
          <p:cNvSpPr/>
          <p:nvPr/>
        </p:nvSpPr>
        <p:spPr bwMode="auto">
          <a:xfrm>
            <a:off x="6014450" y="3364572"/>
            <a:ext cx="5954290" cy="1900174"/>
          </a:xfrm>
          <a:prstGeom prst="rect">
            <a:avLst/>
          </a:prstGeom>
          <a:solidFill>
            <a:srgbClr val="0064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9291503" y="4618791"/>
            <a:ext cx="2600392" cy="496674"/>
          </a:xfrm>
          <a:prstGeom prst="rect">
            <a:avLst/>
          </a:prstGeom>
        </p:spPr>
        <p:txBody>
          <a:bodyPr wrap="none">
            <a:spAutoFit/>
          </a:bodyPr>
          <a:lstStyle/>
          <a:p>
            <a:pPr marL="0" marR="0" lvl="0" indent="0" algn="ctr" defTabSz="93259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a:rPr>
              <a:t>Edge-friendly websites</a:t>
            </a:r>
          </a:p>
        </p:txBody>
      </p:sp>
      <p:grpSp>
        <p:nvGrpSpPr>
          <p:cNvPr id="33" name="Group 32"/>
          <p:cNvGrpSpPr/>
          <p:nvPr/>
        </p:nvGrpSpPr>
        <p:grpSpPr>
          <a:xfrm>
            <a:off x="9715025" y="3520082"/>
            <a:ext cx="1297016" cy="927437"/>
            <a:chOff x="7450172" y="3082224"/>
            <a:chExt cx="1587935" cy="1135461"/>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8409" y="3448050"/>
              <a:ext cx="431461" cy="467366"/>
            </a:xfrm>
            <a:prstGeom prst="rect">
              <a:avLst/>
            </a:prstGeom>
          </p:spPr>
        </p:pic>
        <p:grpSp>
          <p:nvGrpSpPr>
            <p:cNvPr id="36" name="Group 35"/>
            <p:cNvGrpSpPr/>
            <p:nvPr/>
          </p:nvGrpSpPr>
          <p:grpSpPr>
            <a:xfrm>
              <a:off x="7450172" y="3082224"/>
              <a:ext cx="1587935" cy="1135461"/>
              <a:chOff x="7450172" y="3082224"/>
              <a:chExt cx="1587935" cy="1135461"/>
            </a:xfrm>
          </p:grpSpPr>
          <p:sp>
            <p:nvSpPr>
              <p:cNvPr id="37" name="Rectangle 36"/>
              <p:cNvSpPr/>
              <p:nvPr/>
            </p:nvSpPr>
            <p:spPr>
              <a:xfrm>
                <a:off x="7450172" y="3089755"/>
                <a:ext cx="1587934" cy="1127930"/>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38" name="Group 37"/>
              <p:cNvGrpSpPr/>
              <p:nvPr/>
            </p:nvGrpSpPr>
            <p:grpSpPr>
              <a:xfrm>
                <a:off x="7451003" y="3082224"/>
                <a:ext cx="1587104" cy="156137"/>
                <a:chOff x="9696971" y="4626213"/>
                <a:chExt cx="1946389" cy="191482"/>
              </a:xfrm>
            </p:grpSpPr>
            <p:sp>
              <p:nvSpPr>
                <p:cNvPr id="39" name="Rectangle 38"/>
                <p:cNvSpPr/>
                <p:nvPr/>
              </p:nvSpPr>
              <p:spPr>
                <a:xfrm>
                  <a:off x="9696971" y="4652880"/>
                  <a:ext cx="1946389" cy="16481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0" name="Rectangle 39"/>
                <p:cNvSpPr/>
                <p:nvPr/>
              </p:nvSpPr>
              <p:spPr>
                <a:xfrm>
                  <a:off x="11505909" y="4626213"/>
                  <a:ext cx="137450" cy="137450"/>
                </a:xfrm>
                <a:prstGeom prst="rect">
                  <a:avLst/>
                </a:prstGeom>
                <a:noFill/>
                <a:ln w="12700" cap="flat" cmpd="sng" algn="ctr">
                  <a:noFill/>
                  <a:prstDash val="solid"/>
                  <a:miter lim="800000"/>
                </a:ln>
                <a:effectLst/>
              </p:spPr>
              <p:txBody>
                <a:bodyPr lIns="0" tIns="0" rIns="0" bIns="0"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714" b="0" i="0" u="none" strike="noStrike" kern="0" cap="none" spc="0" normalizeH="0" baseline="-25000" noProof="0" dirty="0">
                      <a:ln>
                        <a:noFill/>
                      </a:ln>
                      <a:solidFill>
                        <a:srgbClr val="0078D7"/>
                      </a:solidFill>
                      <a:effectLst/>
                      <a:uLnTx/>
                      <a:uFillTx/>
                      <a:latin typeface="Segoe UI"/>
                      <a:ea typeface="+mn-ea"/>
                      <a:cs typeface="+mn-cs"/>
                    </a:rPr>
                    <a:t>X</a:t>
                  </a:r>
                </a:p>
              </p:txBody>
            </p:sp>
          </p:grpSp>
        </p:grpSp>
      </p:grpSp>
      <p:sp>
        <p:nvSpPr>
          <p:cNvPr id="34" name="Rectangle 33"/>
          <p:cNvSpPr/>
          <p:nvPr/>
        </p:nvSpPr>
        <p:spPr>
          <a:xfrm>
            <a:off x="6337837" y="4600037"/>
            <a:ext cx="1616147" cy="496674"/>
          </a:xfrm>
          <a:prstGeom prst="rect">
            <a:avLst/>
          </a:prstGeom>
        </p:spPr>
        <p:txBody>
          <a:bodyPr wrap="none">
            <a:spAutoFit/>
          </a:bodyPr>
          <a:lstStyle/>
          <a:p>
            <a:pPr marL="0" marR="0" lvl="0" indent="0" algn="ctr" defTabSz="93259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a:rPr>
              <a:t>FIDO Devices</a:t>
            </a:r>
          </a:p>
        </p:txBody>
      </p:sp>
      <p:sp>
        <p:nvSpPr>
          <p:cNvPr id="41" name="Left-Right Arrow 40"/>
          <p:cNvSpPr/>
          <p:nvPr/>
        </p:nvSpPr>
        <p:spPr>
          <a:xfrm>
            <a:off x="7924831" y="3826978"/>
            <a:ext cx="1216152" cy="484632"/>
          </a:xfrm>
          <a:prstGeom prst="lef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42"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245" y="3520082"/>
            <a:ext cx="1190007" cy="112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p:cNvPicPr>
            <a:picLocks noChangeAspect="1"/>
          </p:cNvPicPr>
          <p:nvPr/>
        </p:nvPicPr>
        <p:blipFill>
          <a:blip r:embed="rId5"/>
          <a:stretch>
            <a:fillRect/>
          </a:stretch>
        </p:blipFill>
        <p:spPr>
          <a:xfrm>
            <a:off x="260153" y="3371063"/>
            <a:ext cx="5442042" cy="1893683"/>
          </a:xfrm>
          <a:prstGeom prst="rect">
            <a:avLst/>
          </a:prstGeom>
        </p:spPr>
      </p:pic>
    </p:spTree>
    <p:extLst>
      <p:ext uri="{BB962C8B-B14F-4D97-AF65-F5344CB8AC3E}">
        <p14:creationId xmlns:p14="http://schemas.microsoft.com/office/powerpoint/2010/main" val="38518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335081" y="974"/>
            <a:ext cx="6856055" cy="685605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20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microsoft"/>
          <p:cNvSpPr/>
          <p:nvPr/>
        </p:nvSpPr>
        <p:spPr>
          <a:xfrm>
            <a:off x="519135" y="2592111"/>
            <a:ext cx="4730855" cy="1495326"/>
          </a:xfrm>
          <a:prstGeom prst="rect">
            <a:avLst/>
          </a:prstGeom>
        </p:spPr>
        <p:txBody>
          <a:bodyPr wrap="square" anchor="t">
            <a:spAutoFit/>
          </a:bodyPr>
          <a:lstStyle/>
          <a:p>
            <a:pPr defTabSz="913927" fontAlgn="base">
              <a:lnSpc>
                <a:spcPct val="95000"/>
              </a:lnSpc>
              <a:spcBef>
                <a:spcPct val="0"/>
              </a:spcBef>
              <a:spcAft>
                <a:spcPts val="1175"/>
              </a:spcAft>
              <a:defRPr/>
            </a:pPr>
            <a:r>
              <a:rPr lang="en-US" sz="4704" spc="-98" dirty="0">
                <a:ln w="3175">
                  <a:noFill/>
                </a:ln>
                <a:gradFill>
                  <a:gsLst>
                    <a:gs pos="24479">
                      <a:srgbClr val="505050"/>
                    </a:gs>
                    <a:gs pos="94000">
                      <a:srgbClr val="505050"/>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Conversations</a:t>
            </a:r>
            <a:br>
              <a:rPr lang="en-US" sz="4704" spc="-98" dirty="0">
                <a:ln w="3175">
                  <a:noFill/>
                </a:ln>
                <a:gradFill>
                  <a:gsLst>
                    <a:gs pos="24479">
                      <a:srgbClr val="505050"/>
                    </a:gs>
                    <a:gs pos="94000">
                      <a:srgbClr val="505050"/>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br>
            <a:r>
              <a:rPr lang="en-US" sz="4704" spc="-98" dirty="0">
                <a:ln w="3175">
                  <a:noFill/>
                </a:ln>
                <a:gradFill>
                  <a:gsLst>
                    <a:gs pos="24479">
                      <a:srgbClr val="505050"/>
                    </a:gs>
                    <a:gs pos="94000">
                      <a:srgbClr val="505050"/>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rPr>
              <a:t>as a Platform</a:t>
            </a:r>
          </a:p>
        </p:txBody>
      </p:sp>
      <p:sp>
        <p:nvSpPr>
          <p:cNvPr id="7" name="TextBox 6"/>
          <p:cNvSpPr txBox="1"/>
          <p:nvPr/>
        </p:nvSpPr>
        <p:spPr>
          <a:xfrm>
            <a:off x="7228139" y="1800022"/>
            <a:ext cx="1257990" cy="523146"/>
          </a:xfrm>
          <a:prstGeom prst="rect">
            <a:avLst/>
          </a:prstGeom>
        </p:spPr>
        <p:txBody>
          <a:bodyPr wrap="square" rtlCol="0" anchor="ctr">
            <a:spAutoFit/>
          </a:bodyPr>
          <a:lstStyle/>
          <a:p>
            <a:pPr defTabSz="914192">
              <a:spcAft>
                <a:spcPts val="588"/>
              </a:spcAft>
              <a:defRPr/>
            </a:pPr>
            <a:r>
              <a:rPr lang="en-US" sz="2745"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8" name="Group 7"/>
          <p:cNvGrpSpPr/>
          <p:nvPr/>
        </p:nvGrpSpPr>
        <p:grpSpPr>
          <a:xfrm>
            <a:off x="6138346" y="1703076"/>
            <a:ext cx="761853" cy="761853"/>
            <a:chOff x="6261438" y="1736479"/>
            <a:chExt cx="777240" cy="777240"/>
          </a:xfrm>
        </p:grpSpPr>
        <p:sp>
          <p:nvSpPr>
            <p:cNvPr id="10" name="Oval 9"/>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p:cNvGrpSpPr/>
            <p:nvPr/>
          </p:nvGrpSpPr>
          <p:grpSpPr>
            <a:xfrm>
              <a:off x="6474415" y="1931385"/>
              <a:ext cx="351287" cy="387429"/>
              <a:chOff x="461021" y="3831679"/>
              <a:chExt cx="351287" cy="387429"/>
            </a:xfrm>
          </p:grpSpPr>
          <p:sp>
            <p:nvSpPr>
              <p:cNvPr id="12"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3"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14" name="TextBox 13"/>
          <p:cNvSpPr txBox="1"/>
          <p:nvPr/>
        </p:nvSpPr>
        <p:spPr>
          <a:xfrm>
            <a:off x="7228136" y="3166947"/>
            <a:ext cx="4246413" cy="512935"/>
          </a:xfrm>
          <a:prstGeom prst="rect">
            <a:avLst/>
          </a:prstGeom>
        </p:spPr>
        <p:txBody>
          <a:bodyPr wrap="square" rtlCol="0" anchor="ctr">
            <a:spAutoFit/>
          </a:bodyPr>
          <a:lstStyle/>
          <a:p>
            <a:pPr defTabSz="914192">
              <a:spcAft>
                <a:spcPts val="588"/>
              </a:spcAft>
              <a:defRPr/>
            </a:pPr>
            <a:r>
              <a:rPr lang="en-US" sz="2745" dirty="0">
                <a:gradFill>
                  <a:gsLst>
                    <a:gs pos="0">
                      <a:srgbClr val="FFFFFF"/>
                    </a:gs>
                    <a:gs pos="100000">
                      <a:srgbClr val="FFFFFF"/>
                    </a:gs>
                  </a:gsLst>
                  <a:lin ang="5400000" scaled="1"/>
                </a:gradFill>
                <a:latin typeface="Segoe UI Light"/>
                <a:cs typeface="Segoe UI Semilight" panose="020B0402040204020203" pitchFamily="34" charset="0"/>
              </a:rPr>
              <a:t>Digital assistants (</a:t>
            </a:r>
            <a:r>
              <a:rPr lang="zh-CN" altLang="en-US" sz="2745" dirty="0">
                <a:gradFill>
                  <a:gsLst>
                    <a:gs pos="0">
                      <a:srgbClr val="FFFFFF"/>
                    </a:gs>
                    <a:gs pos="100000">
                      <a:srgbClr val="FFFFFF"/>
                    </a:gs>
                  </a:gsLst>
                  <a:lin ang="5400000" scaled="1"/>
                </a:gradFill>
                <a:latin typeface="Segoe UI Light"/>
                <a:cs typeface="Segoe UI Semilight" panose="020B0402040204020203" pitchFamily="34" charset="0"/>
              </a:rPr>
              <a:t>数字助理</a:t>
            </a:r>
            <a:r>
              <a:rPr lang="en-US" altLang="zh-CN" sz="2745" dirty="0">
                <a:gradFill>
                  <a:gsLst>
                    <a:gs pos="0">
                      <a:srgbClr val="FFFFFF"/>
                    </a:gs>
                    <a:gs pos="100000">
                      <a:srgbClr val="FFFFFF"/>
                    </a:gs>
                  </a:gsLst>
                  <a:lin ang="5400000" scaled="1"/>
                </a:gradFill>
                <a:latin typeface="Segoe UI Light"/>
                <a:cs typeface="Segoe UI Semilight" panose="020B0402040204020203" pitchFamily="34" charset="0"/>
              </a:rPr>
              <a:t>)</a:t>
            </a:r>
            <a:endParaRPr lang="en-US" sz="2745" dirty="0">
              <a:gradFill>
                <a:gsLst>
                  <a:gs pos="0">
                    <a:srgbClr val="FFFFFF"/>
                  </a:gs>
                  <a:gs pos="100000">
                    <a:srgbClr val="FFFFFF"/>
                  </a:gs>
                </a:gsLst>
                <a:lin ang="5400000" scaled="1"/>
              </a:gradFill>
              <a:latin typeface="Segoe UI Light"/>
              <a:cs typeface="Segoe UI Semilight" panose="020B0402040204020203" pitchFamily="34" charset="0"/>
            </a:endParaRPr>
          </a:p>
        </p:txBody>
      </p:sp>
      <p:grpSp>
        <p:nvGrpSpPr>
          <p:cNvPr id="15" name="Group 14"/>
          <p:cNvGrpSpPr/>
          <p:nvPr/>
        </p:nvGrpSpPr>
        <p:grpSpPr>
          <a:xfrm>
            <a:off x="6138346" y="3042489"/>
            <a:ext cx="761853" cy="761853"/>
            <a:chOff x="6261438" y="4480806"/>
            <a:chExt cx="777240" cy="777240"/>
          </a:xfrm>
        </p:grpSpPr>
        <p:sp>
          <p:nvSpPr>
            <p:cNvPr id="16" name="Oval 15"/>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6434239" y="4654801"/>
              <a:ext cx="431638" cy="429251"/>
              <a:chOff x="410080" y="5032848"/>
              <a:chExt cx="431638" cy="429251"/>
            </a:xfrm>
          </p:grpSpPr>
          <p:sp>
            <p:nvSpPr>
              <p:cNvPr id="18"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9"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0"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22" name="TextBox 21"/>
          <p:cNvSpPr txBox="1"/>
          <p:nvPr/>
        </p:nvSpPr>
        <p:spPr>
          <a:xfrm>
            <a:off x="7228137" y="4478849"/>
            <a:ext cx="918203" cy="523146"/>
          </a:xfrm>
          <a:prstGeom prst="rect">
            <a:avLst/>
          </a:prstGeom>
        </p:spPr>
        <p:txBody>
          <a:bodyPr wrap="square" rtlCol="0" anchor="ctr">
            <a:spAutoFit/>
          </a:bodyPr>
          <a:lstStyle/>
          <a:p>
            <a:pPr defTabSz="914192">
              <a:spcAft>
                <a:spcPts val="588"/>
              </a:spcAft>
              <a:defRPr/>
            </a:pPr>
            <a:r>
              <a:rPr lang="en-US" sz="2745"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23" name="Group 22"/>
          <p:cNvGrpSpPr/>
          <p:nvPr/>
        </p:nvGrpSpPr>
        <p:grpSpPr>
          <a:xfrm>
            <a:off x="6138346" y="4381903"/>
            <a:ext cx="761853" cy="761853"/>
            <a:chOff x="6261438" y="3120670"/>
            <a:chExt cx="777240" cy="777240"/>
          </a:xfrm>
        </p:grpSpPr>
        <p:sp>
          <p:nvSpPr>
            <p:cNvPr id="24" name="Oval 23"/>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6439264" y="3378736"/>
              <a:ext cx="421589" cy="261108"/>
              <a:chOff x="3965576" y="4408488"/>
              <a:chExt cx="771525" cy="477838"/>
            </a:xfrm>
          </p:grpSpPr>
          <p:sp>
            <p:nvSpPr>
              <p:cNvPr id="27"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28" name="Line 6"/>
              <p:cNvSpPr>
                <a:spLocks noChangeShapeType="1"/>
              </p:cNvSpPr>
              <p:nvPr/>
            </p:nvSpPr>
            <p:spPr bwMode="auto">
              <a:xfrm>
                <a:off x="4225926" y="4724401"/>
                <a:ext cx="265113"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29"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0" name="Line 9"/>
              <p:cNvSpPr>
                <a:spLocks noChangeShapeType="1"/>
              </p:cNvSpPr>
              <p:nvPr/>
            </p:nvSpPr>
            <p:spPr bwMode="auto">
              <a:xfrm>
                <a:off x="4298951" y="4408488"/>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1" name="Line 10"/>
              <p:cNvSpPr>
                <a:spLocks noChangeShapeType="1"/>
              </p:cNvSpPr>
              <p:nvPr/>
            </p:nvSpPr>
            <p:spPr bwMode="auto">
              <a:xfrm>
                <a:off x="4491038" y="4418013"/>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2" name="Line 11"/>
              <p:cNvSpPr>
                <a:spLocks noChangeShapeType="1"/>
              </p:cNvSpPr>
              <p:nvPr/>
            </p:nvSpPr>
            <p:spPr bwMode="auto">
              <a:xfrm>
                <a:off x="4359276" y="4886326"/>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3"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4" name="Line 6"/>
              <p:cNvSpPr>
                <a:spLocks noChangeShapeType="1"/>
              </p:cNvSpPr>
              <p:nvPr/>
            </p:nvSpPr>
            <p:spPr bwMode="auto">
              <a:xfrm>
                <a:off x="4224339" y="4724401"/>
                <a:ext cx="265113"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5"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6" name="Line 9"/>
              <p:cNvSpPr>
                <a:spLocks noChangeShapeType="1"/>
              </p:cNvSpPr>
              <p:nvPr/>
            </p:nvSpPr>
            <p:spPr bwMode="auto">
              <a:xfrm>
                <a:off x="4297364" y="4408488"/>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7" name="Line 10"/>
              <p:cNvSpPr>
                <a:spLocks noChangeShapeType="1"/>
              </p:cNvSpPr>
              <p:nvPr/>
            </p:nvSpPr>
            <p:spPr bwMode="auto">
              <a:xfrm>
                <a:off x="4489451" y="4418013"/>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sp>
            <p:nvSpPr>
              <p:cNvPr id="38" name="Line 11"/>
              <p:cNvSpPr>
                <a:spLocks noChangeShapeType="1"/>
              </p:cNvSpPr>
              <p:nvPr/>
            </p:nvSpPr>
            <p:spPr bwMode="auto">
              <a:xfrm>
                <a:off x="4357689" y="4886326"/>
                <a:ext cx="0" cy="0"/>
              </a:xfrm>
              <a:prstGeom prst="line">
                <a:avLst/>
              </a:prstGeom>
              <a:ln w="1905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961">
                  <a:solidFill>
                    <a:srgbClr val="505050"/>
                  </a:solidFill>
                  <a:latin typeface="Segoe UI"/>
                </a:endParaRPr>
              </a:p>
            </p:txBody>
          </p:sp>
        </p:grpSp>
      </p:grpSp>
    </p:spTree>
    <p:extLst>
      <p:ext uri="{BB962C8B-B14F-4D97-AF65-F5344CB8AC3E}">
        <p14:creationId xmlns:p14="http://schemas.microsoft.com/office/powerpoint/2010/main" val="162552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805911" y="2020214"/>
            <a:ext cx="4959457" cy="2389053"/>
          </a:xfrm>
        </p:spPr>
        <p:txBody>
          <a:bodyPr>
            <a:normAutofit/>
          </a:bodyPr>
          <a:lstStyle/>
          <a:p>
            <a:pPr algn="ctr"/>
            <a:r>
              <a:rPr lang="en-US" altLang="zh-CN" b="1" dirty="0">
                <a:latin typeface="Segoe UI Black" panose="020B0A02040204020203" pitchFamily="34" charset="0"/>
                <a:ea typeface="Segoe UI Black" panose="020B0A02040204020203" pitchFamily="34" charset="0"/>
                <a:cs typeface="Segoe UI Black" panose="020B0A02040204020203" pitchFamily="34" charset="0"/>
              </a:rPr>
              <a:t>Demo :</a:t>
            </a:r>
            <a:br>
              <a:rPr lang="en-US" altLang="zh-CN" b="1" dirty="0">
                <a:latin typeface="Segoe UI Black" panose="020B0A02040204020203" pitchFamily="34" charset="0"/>
                <a:ea typeface="Segoe UI Black" panose="020B0A02040204020203" pitchFamily="34" charset="0"/>
                <a:cs typeface="Segoe UI Black" panose="020B0A02040204020203" pitchFamily="34" charset="0"/>
              </a:rPr>
            </a:br>
            <a:br>
              <a:rPr lang="en-US" altLang="zh-CN" b="1" dirty="0">
                <a:latin typeface="Segoe UI Black" panose="020B0A02040204020203" pitchFamily="34" charset="0"/>
                <a:ea typeface="Segoe UI Black" panose="020B0A02040204020203" pitchFamily="34" charset="0"/>
                <a:cs typeface="Segoe UI Black" panose="020B0A02040204020203" pitchFamily="34" charset="0"/>
              </a:rPr>
            </a:br>
            <a:r>
              <a:rPr lang="en-US" altLang="zh-CN" b="1" dirty="0">
                <a:latin typeface="Segoe UI Black" panose="020B0A02040204020203" pitchFamily="34" charset="0"/>
                <a:ea typeface="Segoe UI Black" panose="020B0A02040204020203" pitchFamily="34" charset="0"/>
                <a:cs typeface="Segoe UI Black" panose="020B0A02040204020203" pitchFamily="34" charset="0"/>
              </a:rPr>
              <a:t>Bot Framework</a:t>
            </a:r>
            <a:endParaRPr lang="zh-CN" altLang="en-US" b="1" dirty="0">
              <a:latin typeface="Segoe UI Black" panose="020B0A02040204020203" pitchFamily="34" charset="0"/>
              <a:cs typeface="Segoe UI Black" panose="020B0A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590" y="612183"/>
            <a:ext cx="5778122" cy="5778122"/>
          </a:xfrm>
          <a:prstGeom prst="rect">
            <a:avLst/>
          </a:prstGeom>
        </p:spPr>
      </p:pic>
    </p:spTree>
    <p:extLst>
      <p:ext uri="{BB962C8B-B14F-4D97-AF65-F5344CB8AC3E}">
        <p14:creationId xmlns:p14="http://schemas.microsoft.com/office/powerpoint/2010/main" val="32041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6047" y="1451836"/>
            <a:ext cx="6670301" cy="1299114"/>
          </a:xfrm>
          <a:noFill/>
        </p:spPr>
        <p:txBody>
          <a:bodyPr vert="horz" wrap="square" lIns="91427" tIns="45713" rIns="91427" bIns="45713" rtlCol="0">
            <a:normAutofit/>
          </a:bodyPr>
          <a:lstStyle/>
          <a:p>
            <a:pPr marL="0" indent="0">
              <a:buNone/>
            </a:pPr>
            <a:r>
              <a:rPr lang="en-US" sz="2800" dirty="0">
                <a:solidFill>
                  <a:schemeClr val="tx1"/>
                </a:solidFill>
              </a:rPr>
              <a:t>Bot </a:t>
            </a:r>
            <a:r>
              <a:rPr lang="zh-CN" altLang="en-US" sz="2800" dirty="0">
                <a:solidFill>
                  <a:schemeClr val="tx1"/>
                </a:solidFill>
              </a:rPr>
              <a:t>框架是一个</a:t>
            </a:r>
            <a:r>
              <a:rPr lang="en-US" sz="2800" dirty="0">
                <a:solidFill>
                  <a:schemeClr val="tx1"/>
                </a:solidFill>
              </a:rPr>
              <a:t> </a:t>
            </a:r>
            <a:r>
              <a:rPr lang="en-US" sz="2800" b="1" u="sng" dirty="0">
                <a:solidFill>
                  <a:schemeClr val="tx1"/>
                </a:solidFill>
              </a:rPr>
              <a:t>Microsoft-operated </a:t>
            </a:r>
            <a:r>
              <a:rPr lang="zh-CN" altLang="en-US" sz="2800" b="1" u="sng" dirty="0">
                <a:solidFill>
                  <a:schemeClr val="tx1"/>
                </a:solidFill>
              </a:rPr>
              <a:t>服务</a:t>
            </a:r>
            <a:r>
              <a:rPr lang="en-US" sz="2800" b="1" u="sng" dirty="0">
                <a:solidFill>
                  <a:schemeClr val="tx1"/>
                </a:solidFill>
              </a:rPr>
              <a:t> </a:t>
            </a:r>
            <a:r>
              <a:rPr lang="zh-CN" altLang="en-US" sz="2800" b="1" u="sng" dirty="0">
                <a:solidFill>
                  <a:schemeClr val="tx1"/>
                </a:solidFill>
              </a:rPr>
              <a:t>也是一个</a:t>
            </a:r>
            <a:r>
              <a:rPr lang="en-US" sz="2800" b="1" u="sng" dirty="0">
                <a:solidFill>
                  <a:schemeClr val="tx1"/>
                </a:solidFill>
              </a:rPr>
              <a:t> SDK</a:t>
            </a:r>
            <a:r>
              <a:rPr lang="en-US" sz="2800" dirty="0">
                <a:solidFill>
                  <a:schemeClr val="tx1"/>
                </a:solidFill>
              </a:rPr>
              <a:t>.</a:t>
            </a:r>
          </a:p>
        </p:txBody>
      </p:sp>
      <p:sp>
        <p:nvSpPr>
          <p:cNvPr id="2" name="Title 1"/>
          <p:cNvSpPr>
            <a:spLocks noGrp="1"/>
          </p:cNvSpPr>
          <p:nvPr>
            <p:ph type="title"/>
          </p:nvPr>
        </p:nvSpPr>
        <p:spPr>
          <a:xfrm>
            <a:off x="526942" y="289513"/>
            <a:ext cx="11398138" cy="899665"/>
          </a:xfrm>
        </p:spPr>
        <p:txBody>
          <a:bodyPr/>
          <a:lstStyle/>
          <a:p>
            <a:r>
              <a:rPr lang="en-US" sz="4309" dirty="0"/>
              <a:t>Bot </a:t>
            </a:r>
            <a:r>
              <a:rPr lang="zh-CN" altLang="en-US" sz="4309" dirty="0"/>
              <a:t>框架</a:t>
            </a:r>
            <a:endParaRPr lang="en-US" sz="4309" dirty="0"/>
          </a:p>
        </p:txBody>
      </p:sp>
      <p:sp>
        <p:nvSpPr>
          <p:cNvPr id="6" name="Content Placeholder 2"/>
          <p:cNvSpPr txBox="1">
            <a:spLocks/>
          </p:cNvSpPr>
          <p:nvPr/>
        </p:nvSpPr>
        <p:spPr>
          <a:xfrm>
            <a:off x="456047" y="2879865"/>
            <a:ext cx="6670301" cy="1644705"/>
          </a:xfrm>
          <a:prstGeom prst="rect">
            <a:avLst/>
          </a:prstGeom>
          <a:noFill/>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61">
              <a:spcBef>
                <a:spcPct val="20000"/>
              </a:spcBef>
              <a:buSzPct val="90000"/>
              <a:buNone/>
              <a:defRPr/>
            </a:pPr>
            <a:r>
              <a:rPr lang="en-US" dirty="0">
                <a:solidFill>
                  <a:srgbClr val="FFFFFF"/>
                </a:solidFill>
                <a:latin typeface="Segoe UI Light"/>
              </a:rPr>
              <a:t>Bot </a:t>
            </a:r>
            <a:r>
              <a:rPr lang="zh-CN" altLang="en-US" dirty="0">
                <a:solidFill>
                  <a:srgbClr val="FFFFFF"/>
                </a:solidFill>
                <a:latin typeface="Segoe UI Light"/>
              </a:rPr>
              <a:t>框架是微软提供编写</a:t>
            </a:r>
            <a:r>
              <a:rPr lang="en-US" altLang="zh-CN" dirty="0">
                <a:solidFill>
                  <a:srgbClr val="FFFFFF"/>
                </a:solidFill>
                <a:latin typeface="Segoe UI Light"/>
              </a:rPr>
              <a:t>bot</a:t>
            </a:r>
            <a:r>
              <a:rPr lang="zh-CN" altLang="en-US" dirty="0">
                <a:solidFill>
                  <a:srgbClr val="FFFFFF"/>
                </a:solidFill>
                <a:latin typeface="Segoe UI Light"/>
              </a:rPr>
              <a:t>机器人的众多技术之一</a:t>
            </a:r>
            <a:endParaRPr lang="en-US" dirty="0">
              <a:solidFill>
                <a:srgbClr val="FFFFFF"/>
              </a:solidFill>
              <a:latin typeface="Segoe UI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9326" y="922148"/>
            <a:ext cx="5040681" cy="493621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5684" y="5708999"/>
            <a:ext cx="761703" cy="761703"/>
          </a:xfrm>
          <a:prstGeom prst="rect">
            <a:avLst/>
          </a:prstGeom>
        </p:spPr>
      </p:pic>
      <p:sp>
        <p:nvSpPr>
          <p:cNvPr id="9" name="TextBox 8"/>
          <p:cNvSpPr txBox="1"/>
          <p:nvPr/>
        </p:nvSpPr>
        <p:spPr>
          <a:xfrm>
            <a:off x="8704459" y="5788308"/>
            <a:ext cx="3014615" cy="572089"/>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00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432800" y="4137527"/>
            <a:ext cx="6502691" cy="1263633"/>
          </a:xfrm>
          <a:prstGeom prst="rect">
            <a:avLst/>
          </a:prstGeom>
          <a:noFill/>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61">
              <a:spcBef>
                <a:spcPct val="20000"/>
              </a:spcBef>
              <a:buSzPct val="90000"/>
              <a:buNone/>
              <a:defRPr/>
            </a:pPr>
            <a:r>
              <a:rPr lang="zh-CN" altLang="en-US" dirty="0">
                <a:solidFill>
                  <a:srgbClr val="FFFFFF"/>
                </a:solidFill>
                <a:latin typeface="Segoe UI Light"/>
              </a:rPr>
              <a:t>其他技术</a:t>
            </a:r>
            <a:r>
              <a:rPr lang="en-US" dirty="0">
                <a:solidFill>
                  <a:srgbClr val="FFFFFF"/>
                </a:solidFill>
                <a:latin typeface="Segoe UI Light"/>
              </a:rPr>
              <a:t>: LUIS(</a:t>
            </a:r>
            <a:r>
              <a:rPr lang="zh-CN" altLang="en-US" dirty="0">
                <a:solidFill>
                  <a:srgbClr val="FFFFFF"/>
                </a:solidFill>
                <a:latin typeface="Segoe UI Light"/>
              </a:rPr>
              <a:t>语义理解</a:t>
            </a:r>
            <a:r>
              <a:rPr lang="en-US" dirty="0">
                <a:solidFill>
                  <a:srgbClr val="FFFFFF"/>
                </a:solidFill>
                <a:latin typeface="Segoe UI Light"/>
              </a:rPr>
              <a:t>), Speech APIs(</a:t>
            </a:r>
            <a:r>
              <a:rPr lang="zh-CN" altLang="en-US" dirty="0">
                <a:solidFill>
                  <a:srgbClr val="FFFFFF"/>
                </a:solidFill>
                <a:latin typeface="Segoe UI Light"/>
              </a:rPr>
              <a:t>语音识别技术</a:t>
            </a:r>
            <a:r>
              <a:rPr lang="en-US" dirty="0">
                <a:solidFill>
                  <a:srgbClr val="FFFFFF"/>
                </a:solidFill>
                <a:latin typeface="Segoe UI Light"/>
              </a:rPr>
              <a:t>), Azure, more</a:t>
            </a:r>
          </a:p>
        </p:txBody>
      </p:sp>
    </p:spTree>
    <p:extLst>
      <p:ext uri="{BB962C8B-B14F-4D97-AF65-F5344CB8AC3E}">
        <p14:creationId xmlns:p14="http://schemas.microsoft.com/office/powerpoint/2010/main" val="41201896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513604" y="3384412"/>
            <a:ext cx="2780237" cy="767238"/>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altLang="zh-CN" dirty="0">
                <a:solidFill>
                  <a:srgbClr val="505050">
                    <a:lumMod val="50000"/>
                  </a:srgbClr>
                </a:solidFill>
                <a:latin typeface="Segoe UI"/>
                <a:ea typeface="Segoe UI" pitchFamily="34" charset="0"/>
                <a:cs typeface="Segoe UI" pitchFamily="34" charset="0"/>
              </a:rPr>
              <a:t>Bot </a:t>
            </a:r>
            <a:r>
              <a:rPr lang="zh-CN" altLang="en-US" dirty="0">
                <a:solidFill>
                  <a:srgbClr val="505050">
                    <a:lumMod val="50000"/>
                  </a:srgbClr>
                </a:solidFill>
                <a:latin typeface="Segoe UI"/>
                <a:ea typeface="Segoe UI" pitchFamily="34" charset="0"/>
                <a:cs typeface="Segoe UI" pitchFamily="34" charset="0"/>
              </a:rPr>
              <a:t>对话逻辑</a:t>
            </a:r>
            <a:endParaRPr lang="en-US" dirty="0">
              <a:solidFill>
                <a:srgbClr val="505050">
                  <a:lumMod val="50000"/>
                </a:srgbClr>
              </a:solidFill>
              <a:latin typeface="Segoe UI"/>
              <a:ea typeface="Segoe UI" pitchFamily="34" charset="0"/>
              <a:cs typeface="Segoe UI" pitchFamily="34" charset="0"/>
            </a:endParaRPr>
          </a:p>
        </p:txBody>
      </p:sp>
      <p:sp>
        <p:nvSpPr>
          <p:cNvPr id="5" name="Rectangle 4"/>
          <p:cNvSpPr/>
          <p:nvPr/>
        </p:nvSpPr>
        <p:spPr bwMode="auto">
          <a:xfrm>
            <a:off x="4278353" y="1752359"/>
            <a:ext cx="3015489" cy="1486357"/>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zh-CN" altLang="en-US" sz="2400" dirty="0">
                <a:solidFill>
                  <a:sysClr val="windowText" lastClr="000000"/>
                </a:solidFill>
                <a:latin typeface="Segoe UI"/>
                <a:ea typeface="Segoe UI" pitchFamily="34" charset="0"/>
                <a:cs typeface="Segoe UI" pitchFamily="34" charset="0"/>
              </a:rPr>
              <a:t>后端逻辑代码</a:t>
            </a:r>
            <a:endParaRPr lang="en-US" sz="2400" dirty="0">
              <a:solidFill>
                <a:sysClr val="windowText" lastClr="000000"/>
              </a:solidFill>
              <a:latin typeface="Segoe UI"/>
              <a:ea typeface="Segoe UI" pitchFamily="34" charset="0"/>
              <a:cs typeface="Segoe UI" pitchFamily="34" charset="0"/>
            </a:endParaRPr>
          </a:p>
        </p:txBody>
      </p:sp>
      <p:grpSp>
        <p:nvGrpSpPr>
          <p:cNvPr id="8" name="Group 7"/>
          <p:cNvGrpSpPr/>
          <p:nvPr/>
        </p:nvGrpSpPr>
        <p:grpSpPr>
          <a:xfrm>
            <a:off x="2062089" y="3238717"/>
            <a:ext cx="3761437" cy="2817664"/>
            <a:chOff x="-532159" y="3154948"/>
            <a:chExt cx="3761970"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32159" y="4973053"/>
              <a:ext cx="3761970"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rgbClr val="505050"/>
                  </a:solidFill>
                  <a:latin typeface="Segoe UI"/>
                  <a:ea typeface="Segoe UI" pitchFamily="34" charset="0"/>
                  <a:cs typeface="Segoe UI" pitchFamily="34" charset="0"/>
                </a:rPr>
                <a:t>Web </a:t>
              </a:r>
              <a:r>
                <a:rPr lang="en-US" altLang="zh-CN" sz="2400" dirty="0">
                  <a:solidFill>
                    <a:srgbClr val="505050"/>
                  </a:solidFill>
                  <a:latin typeface="Segoe UI"/>
                  <a:ea typeface="Segoe UI" pitchFamily="34" charset="0"/>
                  <a:cs typeface="Segoe UI" pitchFamily="34" charset="0"/>
                </a:rPr>
                <a:t>Service(web</a:t>
              </a:r>
            </a:p>
            <a:p>
              <a:pPr algn="ctr" defTabSz="932293" fontAlgn="base">
                <a:lnSpc>
                  <a:spcPct val="90000"/>
                </a:lnSpc>
                <a:spcBef>
                  <a:spcPct val="0"/>
                </a:spcBef>
                <a:spcAft>
                  <a:spcPct val="0"/>
                </a:spcAft>
                <a:defRPr/>
              </a:pPr>
              <a:r>
                <a:rPr lang="zh-CN" altLang="en-US" sz="2400" dirty="0">
                  <a:solidFill>
                    <a:srgbClr val="505050"/>
                  </a:solidFill>
                  <a:latin typeface="Segoe UI"/>
                  <a:ea typeface="Segoe UI" pitchFamily="34" charset="0"/>
                  <a:cs typeface="Segoe UI" pitchFamily="34" charset="0"/>
                </a:rPr>
                <a:t>服务）</a:t>
              </a:r>
              <a:endParaRPr lang="en-US" sz="2400" dirty="0">
                <a:solidFill>
                  <a:srgbClr val="505050"/>
                </a:solidFill>
                <a:latin typeface="Segoe UI"/>
                <a:ea typeface="Segoe UI" pitchFamily="34" charset="0"/>
                <a:cs typeface="Segoe UI" pitchFamily="34" charset="0"/>
              </a:endParaRPr>
            </a:p>
          </p:txBody>
        </p:sp>
      </p:grpSp>
      <p:sp>
        <p:nvSpPr>
          <p:cNvPr id="10" name="Rectangle 9"/>
          <p:cNvSpPr/>
          <p:nvPr/>
        </p:nvSpPr>
        <p:spPr bwMode="auto">
          <a:xfrm>
            <a:off x="3535175" y="1094727"/>
            <a:ext cx="4667590" cy="3202619"/>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zh-CN" altLang="en-US" sz="2400" dirty="0">
                <a:gradFill>
                  <a:gsLst>
                    <a:gs pos="0">
                      <a:srgbClr val="FFFFFF"/>
                    </a:gs>
                    <a:gs pos="100000">
                      <a:srgbClr val="FFFFFF"/>
                    </a:gs>
                  </a:gsLst>
                  <a:lin ang="5400000" scaled="0"/>
                </a:gradFill>
                <a:latin typeface="Segoe UI"/>
                <a:ea typeface="Segoe UI" pitchFamily="34" charset="0"/>
                <a:cs typeface="Segoe UI" pitchFamily="34" charset="0"/>
              </a:rPr>
              <a:t>你的 </a:t>
            </a:r>
            <a:r>
              <a:rPr lang="en-US" altLang="zh-CN" sz="2400" dirty="0">
                <a:gradFill>
                  <a:gsLst>
                    <a:gs pos="0">
                      <a:srgbClr val="FFFFFF"/>
                    </a:gs>
                    <a:gs pos="100000">
                      <a:srgbClr val="FFFFFF"/>
                    </a:gs>
                  </a:gsLst>
                  <a:lin ang="5400000" scaled="0"/>
                </a:gradFill>
                <a:latin typeface="Segoe UI"/>
                <a:ea typeface="Segoe UI" pitchFamily="34" charset="0"/>
                <a:cs typeface="Segoe UI" pitchFamily="34" charset="0"/>
              </a:rPr>
              <a:t>Bot</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513604" y="3382288"/>
            <a:ext cx="2780237" cy="7672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Bot SDK</a:t>
            </a:r>
            <a:br>
              <a:rPr lang="en-US" sz="2400" dirty="0">
                <a:gradFill>
                  <a:gsLst>
                    <a:gs pos="0">
                      <a:srgbClr val="FFFFFF"/>
                    </a:gs>
                    <a:gs pos="100000">
                      <a:srgbClr val="FFFFFF"/>
                    </a:gs>
                  </a:gsLst>
                  <a:lin ang="5400000" scaled="0"/>
                </a:gradFill>
                <a:latin typeface="Segoe UI"/>
                <a:ea typeface="Segoe UI" pitchFamily="34" charset="0"/>
                <a:cs typeface="Segoe UI" pitchFamily="34" charset="0"/>
              </a:rPr>
            </a:br>
            <a:r>
              <a:rPr lang="en-US" dirty="0">
                <a:gradFill>
                  <a:gsLst>
                    <a:gs pos="0">
                      <a:srgbClr val="FFFFFF"/>
                    </a:gs>
                    <a:gs pos="100000">
                      <a:srgbClr val="FFFFFF"/>
                    </a:gs>
                  </a:gsLst>
                  <a:lin ang="5400000" scaled="0"/>
                </a:gradFill>
                <a:latin typeface="Segoe UI"/>
                <a:ea typeface="Segoe UI" pitchFamily="34" charset="0"/>
                <a:cs typeface="Segoe UI" pitchFamily="34" charset="0"/>
              </a:rPr>
              <a:t>(</a:t>
            </a:r>
            <a:r>
              <a:rPr lang="zh-CN" altLang="en-US" dirty="0">
                <a:gradFill>
                  <a:gsLst>
                    <a:gs pos="0">
                      <a:srgbClr val="FFFFFF"/>
                    </a:gs>
                    <a:gs pos="100000">
                      <a:srgbClr val="FFFFFF"/>
                    </a:gs>
                  </a:gsLst>
                  <a:lin ang="5400000" scaled="0"/>
                </a:gradFill>
                <a:latin typeface="Segoe UI"/>
                <a:ea typeface="Segoe UI" pitchFamily="34" charset="0"/>
                <a:cs typeface="Segoe UI" pitchFamily="34" charset="0"/>
              </a:rPr>
              <a:t>语言：</a:t>
            </a:r>
            <a:r>
              <a:rPr lang="en-US" dirty="0">
                <a:gradFill>
                  <a:gsLst>
                    <a:gs pos="0">
                      <a:srgbClr val="FFFFFF"/>
                    </a:gs>
                    <a:gs pos="100000">
                      <a:srgbClr val="FFFFFF"/>
                    </a:gs>
                  </a:gsLst>
                  <a:lin ang="5400000" scaled="0"/>
                </a:gradFill>
                <a:latin typeface="Segoe UI"/>
                <a:ea typeface="Segoe UI" pitchFamily="34" charset="0"/>
                <a:cs typeface="Segoe UI" pitchFamily="34" charset="0"/>
              </a:rPr>
              <a:t>Node.js </a:t>
            </a:r>
            <a:r>
              <a:rPr lang="zh-CN" altLang="en-US" dirty="0">
                <a:gradFill>
                  <a:gsLst>
                    <a:gs pos="0">
                      <a:srgbClr val="FFFFFF"/>
                    </a:gs>
                    <a:gs pos="100000">
                      <a:srgbClr val="FFFFFF"/>
                    </a:gs>
                  </a:gsLst>
                  <a:lin ang="5400000" scaled="0"/>
                </a:gradFill>
                <a:latin typeface="Segoe UI"/>
                <a:ea typeface="Segoe UI" pitchFamily="34" charset="0"/>
                <a:cs typeface="Segoe UI" pitchFamily="34" charset="0"/>
              </a:rPr>
              <a:t>或</a:t>
            </a:r>
            <a:r>
              <a:rPr lang="en-US" dirty="0">
                <a:gradFill>
                  <a:gsLst>
                    <a:gs pos="0">
                      <a:srgbClr val="FFFFFF"/>
                    </a:gs>
                    <a:gs pos="100000">
                      <a:srgbClr val="FFFFFF"/>
                    </a:gs>
                  </a:gsLst>
                  <a:lin ang="5400000" scaled="0"/>
                </a:gradFill>
                <a:latin typeface="Segoe UI"/>
                <a:ea typeface="Segoe UI" pitchFamily="34" charset="0"/>
                <a:cs typeface="Segoe UI" pitchFamily="34" charset="0"/>
              </a:rPr>
              <a:t> C#)</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a:off x="6772548" y="4151650"/>
            <a:ext cx="3432066" cy="1904731"/>
            <a:chOff x="502652" y="3867486"/>
            <a:chExt cx="3432552"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3432552"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rgbClr val="FFFFFF"/>
                  </a:solidFill>
                  <a:latin typeface="Segoe UI"/>
                  <a:ea typeface="Segoe UI" pitchFamily="34" charset="0"/>
                  <a:cs typeface="Segoe UI" pitchFamily="34" charset="0"/>
                </a:rPr>
                <a:t>LUIS</a:t>
              </a:r>
              <a:r>
                <a:rPr lang="zh-CN" altLang="en-US" sz="2400" dirty="0">
                  <a:solidFill>
                    <a:srgbClr val="FFFFFF"/>
                  </a:solidFill>
                  <a:latin typeface="Segoe UI"/>
                  <a:ea typeface="Segoe UI" pitchFamily="34" charset="0"/>
                  <a:cs typeface="Segoe UI" pitchFamily="34" charset="0"/>
                </a:rPr>
                <a:t>（语义理解服务）</a:t>
              </a:r>
              <a:endParaRPr lang="en-US" sz="2400" dirty="0">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965480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284641" y="518867"/>
            <a:ext cx="4466914" cy="2432076"/>
          </a:xfrm>
          <a:prstGeom prst="rect">
            <a:avLst/>
          </a:prstGeom>
        </p:spPr>
        <p:txBody>
          <a:bodyPr wrap="square" anchor="ctr">
            <a:spAutoFit/>
          </a:bodyPr>
          <a:lstStyle/>
          <a:p>
            <a:pPr marL="0" marR="0" lvl="0" indent="0" algn="l" defTabSz="914225" rtl="0" eaLnBrk="1" fontAlgn="auto" latinLnBrk="0" hangingPunct="1">
              <a:lnSpc>
                <a:spcPct val="90000"/>
              </a:lnSpc>
              <a:spcBef>
                <a:spcPts val="0"/>
              </a:spcBef>
              <a:spcAft>
                <a:spcPts val="1470"/>
              </a:spcAft>
              <a:buClrTx/>
              <a:buSzTx/>
              <a:buFontTx/>
              <a:buNone/>
              <a:tabLst/>
              <a:defRPr/>
            </a:pPr>
            <a:r>
              <a:rPr kumimoji="0" lang="zh-CN" altLang="en-US" sz="4705" b="0" i="0" u="none" strike="noStrike" kern="0" cap="none" spc="0" normalizeH="0" baseline="0" noProof="0" dirty="0">
                <a:ln>
                  <a:noFill/>
                </a:ln>
                <a:solidFill>
                  <a:srgbClr val="00B294"/>
                </a:solidFill>
                <a:effectLst/>
                <a:uLnTx/>
                <a:uFillTx/>
                <a:latin typeface="Segoe UI Light"/>
                <a:ea typeface="+mn-ea"/>
                <a:cs typeface="+mn-cs"/>
              </a:rPr>
              <a:t>微软</a:t>
            </a:r>
            <a:endParaRPr kumimoji="0" lang="en-US" altLang="zh-CN" sz="4705" b="0" i="0" u="none" strike="noStrike" kern="0" cap="none" spc="0" normalizeH="0" baseline="0" noProof="0" dirty="0">
              <a:ln>
                <a:noFill/>
              </a:ln>
              <a:solidFill>
                <a:srgbClr val="00B294"/>
              </a:solidFill>
              <a:effectLst/>
              <a:uLnTx/>
              <a:uFillTx/>
              <a:latin typeface="Segoe UI Light"/>
              <a:ea typeface="+mn-ea"/>
              <a:cs typeface="+mn-cs"/>
            </a:endParaRPr>
          </a:p>
          <a:p>
            <a:pPr marL="0" marR="0" lvl="0" indent="0" algn="l" defTabSz="914225" rtl="0" eaLnBrk="1" fontAlgn="auto" latinLnBrk="0" hangingPunct="1">
              <a:lnSpc>
                <a:spcPct val="90000"/>
              </a:lnSpc>
              <a:spcBef>
                <a:spcPts val="0"/>
              </a:spcBef>
              <a:spcAft>
                <a:spcPts val="1470"/>
              </a:spcAft>
              <a:buClrTx/>
              <a:buSzTx/>
              <a:buFontTx/>
              <a:buNone/>
              <a:tabLst/>
              <a:defRPr/>
            </a:pPr>
            <a:r>
              <a:rPr kumimoji="0" lang="zh-CN" altLang="en-US" sz="4705" b="0" i="0" u="none" strike="noStrike" kern="0" cap="none" spc="0" normalizeH="0" baseline="0" noProof="0" dirty="0">
                <a:ln>
                  <a:noFill/>
                </a:ln>
                <a:solidFill>
                  <a:srgbClr val="00B294"/>
                </a:solidFill>
                <a:effectLst/>
                <a:uLnTx/>
                <a:uFillTx/>
                <a:latin typeface="Segoe UI Light"/>
                <a:ea typeface="+mn-ea"/>
                <a:cs typeface="+mn-cs"/>
              </a:rPr>
              <a:t>认知服务</a:t>
            </a:r>
            <a:endParaRPr kumimoji="0" lang="en-US" altLang="en-US" sz="4705" b="0" i="0" u="none" strike="noStrike" kern="0" cap="none" spc="0" normalizeH="0" baseline="0" noProof="0" dirty="0">
              <a:ln>
                <a:noFill/>
              </a:ln>
              <a:solidFill>
                <a:srgbClr val="00B294"/>
              </a:solidFill>
              <a:effectLst/>
              <a:uLnTx/>
              <a:uFillTx/>
              <a:latin typeface="Segoe UI Light"/>
              <a:ea typeface="+mn-ea"/>
              <a:cs typeface="+mn-cs"/>
            </a:endParaRPr>
          </a:p>
          <a:p>
            <a:pPr marL="0" marR="0" lvl="0" indent="0" algn="l" defTabSz="914225" rtl="0" eaLnBrk="1" fontAlgn="auto" latinLnBrk="0" hangingPunct="1">
              <a:lnSpc>
                <a:spcPct val="90000"/>
              </a:lnSpc>
              <a:spcBef>
                <a:spcPts val="0"/>
              </a:spcBef>
              <a:spcAft>
                <a:spcPts val="1470"/>
              </a:spcAft>
              <a:buClrTx/>
              <a:buSzTx/>
              <a:buFontTx/>
              <a:buNone/>
              <a:tabLst/>
              <a:defRPr/>
            </a:pPr>
            <a:r>
              <a:rPr kumimoji="0" lang="zh-CN" altLang="en-US" sz="2353" b="0" i="0" u="none" strike="noStrike" kern="0" cap="none" spc="0" normalizeH="0" baseline="0" noProof="0" dirty="0">
                <a:ln>
                  <a:noFill/>
                </a:ln>
                <a:solidFill>
                  <a:prstClr val="black">
                    <a:lumMod val="75000"/>
                    <a:lumOff val="25000"/>
                  </a:prstClr>
                </a:solidFill>
                <a:effectLst/>
                <a:uLnTx/>
                <a:uFillTx/>
                <a:latin typeface="Segoe UI Light"/>
                <a:ea typeface="+mn-ea"/>
                <a:cs typeface="+mn-cs"/>
              </a:rPr>
              <a:t>利用世界领先的人工智能技术，让您的应用更具人性化</a:t>
            </a:r>
            <a:endParaRPr kumimoji="0" lang="en-US" sz="3137" b="0" i="0" u="none" strike="noStrike" kern="0" cap="none" spc="0" normalizeH="0" baseline="0" noProof="0" dirty="0">
              <a:ln>
                <a:noFill/>
              </a:ln>
              <a:solidFill>
                <a:prstClr val="black">
                  <a:lumMod val="75000"/>
                  <a:lumOff val="25000"/>
                </a:prstClr>
              </a:solidFill>
              <a:effectLst/>
              <a:uLnTx/>
              <a:uFillTx/>
              <a:latin typeface="Segoe UI Light"/>
              <a:ea typeface="+mn-ea"/>
              <a:cs typeface="+mn-cs"/>
            </a:endParaRPr>
          </a:p>
        </p:txBody>
      </p:sp>
      <p:sp>
        <p:nvSpPr>
          <p:cNvPr id="6" name="TextBox 5"/>
          <p:cNvSpPr txBox="1"/>
          <p:nvPr/>
        </p:nvSpPr>
        <p:spPr>
          <a:xfrm>
            <a:off x="6104150" y="440591"/>
            <a:ext cx="5071591" cy="1214331"/>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视觉</a:t>
            </a:r>
            <a:endParaRPr kumimoji="0" lang="en-US" altLang="zh-CN"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从面部感官到感觉，让您的对话机器人了解图像、视频和情绪</a:t>
            </a:r>
            <a:endPar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 name="TextBox 6"/>
          <p:cNvSpPr txBox="1"/>
          <p:nvPr/>
        </p:nvSpPr>
        <p:spPr>
          <a:xfrm>
            <a:off x="6104150" y="1477294"/>
            <a:ext cx="5071591" cy="1522171"/>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语音</a:t>
            </a:r>
            <a:endPar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把语音转换为文本或把文本转换为语音；</a:t>
            </a:r>
            <a:endParaRPr kumimoji="0" lang="en-US" altLang="zh-CN"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了解您的意图，翻译语言，过滤噪音以及识别说话者</a:t>
            </a:r>
            <a:endPar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9" name="TextBox 8"/>
          <p:cNvSpPr txBox="1"/>
          <p:nvPr/>
        </p:nvSpPr>
        <p:spPr>
          <a:xfrm>
            <a:off x="6104150" y="4013288"/>
            <a:ext cx="5071591" cy="1212672"/>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知识</a:t>
            </a:r>
            <a:endPar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从网络、学术界或您自己的数据积累中融合丰富的知识</a:t>
            </a:r>
            <a:endPar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 name="TextBox 7"/>
          <p:cNvSpPr txBox="1"/>
          <p:nvPr/>
        </p:nvSpPr>
        <p:spPr>
          <a:xfrm>
            <a:off x="6104150" y="2821835"/>
            <a:ext cx="5071591" cy="1214331"/>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语言</a:t>
            </a:r>
            <a:endPar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教您的对话机器人理解自然语言指令，解析复杂的文本以及了解用户情绪</a:t>
            </a:r>
            <a:endPar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TextBox 9"/>
          <p:cNvSpPr txBox="1"/>
          <p:nvPr/>
        </p:nvSpPr>
        <p:spPr>
          <a:xfrm>
            <a:off x="6104150" y="5203082"/>
            <a:ext cx="5071591" cy="1214331"/>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搜索</a:t>
            </a:r>
            <a:endParaRPr kumimoji="0" lang="en-US" sz="274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通过必应</a:t>
            </a:r>
            <a:r>
              <a:rPr kumimoji="0" lang="en-US" altLang="zh-CN"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API</a:t>
            </a:r>
            <a:r>
              <a:rPr kumimoji="0" lang="zh-CN" alt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的强大功能访问数十亿网页、图片、视频和新闻</a:t>
            </a:r>
            <a:endParaRPr kumimoji="0" lang="en-US" sz="166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7" name="Freeform 22"/>
          <p:cNvSpPr>
            <a:spLocks noChangeAspect="1"/>
          </p:cNvSpPr>
          <p:nvPr/>
        </p:nvSpPr>
        <p:spPr bwMode="auto">
          <a:xfrm>
            <a:off x="5387911" y="61018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8"/>
          <p:cNvSpPr>
            <a:spLocks noChangeAspect="1"/>
          </p:cNvSpPr>
          <p:nvPr/>
        </p:nvSpPr>
        <p:spPr bwMode="auto">
          <a:xfrm>
            <a:off x="5434441" y="1755908"/>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9"/>
          <p:cNvSpPr>
            <a:spLocks noChangeAspect="1"/>
          </p:cNvSpPr>
          <p:nvPr/>
        </p:nvSpPr>
        <p:spPr bwMode="auto">
          <a:xfrm>
            <a:off x="5498704" y="297785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5"/>
          <p:cNvSpPr>
            <a:spLocks/>
          </p:cNvSpPr>
          <p:nvPr/>
        </p:nvSpPr>
        <p:spPr bwMode="auto">
          <a:xfrm>
            <a:off x="5463969" y="412648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31" name="Group 30"/>
          <p:cNvGrpSpPr/>
          <p:nvPr/>
        </p:nvGrpSpPr>
        <p:grpSpPr>
          <a:xfrm>
            <a:off x="5451751" y="5363049"/>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18" name="Picture 1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5448" y="3728779"/>
            <a:ext cx="4906602" cy="3129221"/>
          </a:xfrm>
          <a:prstGeom prst="rect">
            <a:avLst/>
          </a:prstGeom>
        </p:spPr>
      </p:pic>
    </p:spTree>
    <p:extLst>
      <p:ext uri="{BB962C8B-B14F-4D97-AF65-F5344CB8AC3E}">
        <p14:creationId xmlns:p14="http://schemas.microsoft.com/office/powerpoint/2010/main" val="361090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449014" y="1711098"/>
            <a:ext cx="4942715" cy="4274187"/>
          </a:xfrm>
          <a:prstGeom prst="rect">
            <a:avLst/>
          </a:prstGeom>
        </p:spPr>
      </p:pic>
      <p:sp>
        <p:nvSpPr>
          <p:cNvPr id="10" name="Title 7"/>
          <p:cNvSpPr txBox="1">
            <a:spLocks/>
          </p:cNvSpPr>
          <p:nvPr/>
        </p:nvSpPr>
        <p:spPr>
          <a:xfrm>
            <a:off x="1539581" y="296165"/>
            <a:ext cx="10590383" cy="917315"/>
          </a:xfrm>
          <a:prstGeom prst="rect">
            <a:avLst/>
          </a:prstGeom>
        </p:spPr>
        <p:txBody>
          <a:bodyPr vert="horz" wrap="square" lIns="146263" tIns="91414" rIns="146263"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zh-CN" altLang="en-US" sz="52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图片分析</a:t>
            </a:r>
            <a:r>
              <a:rPr kumimoji="0" lang="en-US" sz="52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 </a:t>
            </a:r>
          </a:p>
        </p:txBody>
      </p:sp>
      <p:grpSp>
        <p:nvGrpSpPr>
          <p:cNvPr id="11" name="Group 10"/>
          <p:cNvGrpSpPr/>
          <p:nvPr/>
        </p:nvGrpSpPr>
        <p:grpSpPr>
          <a:xfrm>
            <a:off x="5599406" y="886420"/>
            <a:ext cx="5332486" cy="444725"/>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400167"/>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srgbClr val="FFFFFF"/>
                  </a:solidFill>
                  <a:effectLst/>
                  <a:uLnTx/>
                  <a:uFillTx/>
                  <a:latin typeface="Segoe UI"/>
                  <a:ea typeface="+mn-ea"/>
                  <a:cs typeface="+mn-cs"/>
                </a:rPr>
                <a:t>图片类型</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sp>
        <p:nvSpPr>
          <p:cNvPr id="14" name="TextBox 13"/>
          <p:cNvSpPr txBox="1"/>
          <p:nvPr/>
        </p:nvSpPr>
        <p:spPr>
          <a:xfrm>
            <a:off x="5599406" y="1392579"/>
            <a:ext cx="4346355" cy="1113568"/>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Clip Art Type	     0 Non-clipart</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Line Drawing Type	     0 Non-Line Drawing</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Black &amp; White Image     False</a:t>
            </a:r>
          </a:p>
        </p:txBody>
      </p:sp>
      <p:grpSp>
        <p:nvGrpSpPr>
          <p:cNvPr id="15" name="Group 14"/>
          <p:cNvGrpSpPr/>
          <p:nvPr/>
        </p:nvGrpSpPr>
        <p:grpSpPr>
          <a:xfrm>
            <a:off x="5586710" y="2457756"/>
            <a:ext cx="5332486" cy="719343"/>
            <a:chOff x="3932238" y="1324928"/>
            <a:chExt cx="5333999" cy="719547"/>
          </a:xfrm>
        </p:grpSpPr>
        <p:cxnSp>
          <p:nvCxnSpPr>
            <p:cNvPr id="16" name="Straight Connector 15"/>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051299" y="1324928"/>
              <a:ext cx="2913762" cy="400167"/>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srgbClr val="FFFFFF"/>
                  </a:solidFill>
                  <a:effectLst/>
                  <a:uLnTx/>
                  <a:uFillTx/>
                  <a:latin typeface="Segoe UI"/>
                  <a:ea typeface="+mn-ea"/>
                  <a:cs typeface="+mn-cs"/>
                </a:rPr>
                <a:t>图片内容</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sp>
        <p:nvSpPr>
          <p:cNvPr id="18" name="TextBox 17"/>
          <p:cNvSpPr txBox="1"/>
          <p:nvPr/>
        </p:nvSpPr>
        <p:spPr>
          <a:xfrm>
            <a:off x="5599506" y="2947191"/>
            <a:ext cx="6847645" cy="2634410"/>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Adult Content</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567" b="0" i="0" u="none" strike="noStrike" kern="1200" cap="none" spc="0" normalizeH="0" baseline="0" noProof="0" dirty="0">
                <a:ln>
                  <a:noFill/>
                </a:ln>
                <a:solidFill>
                  <a:srgbClr val="FFFFFF"/>
                </a:solidFill>
                <a:effectLst/>
                <a:uLnTx/>
                <a:uFillTx/>
                <a:latin typeface="Segoe UI"/>
                <a:ea typeface="+mn-ea"/>
                <a:cs typeface="+mn-cs"/>
              </a:rPr>
              <a:t>False</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Adult Score</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567" b="0" i="0" u="none" strike="noStrike" kern="1200" cap="none" spc="0" normalizeH="0" baseline="0" noProof="0" dirty="0">
                <a:ln>
                  <a:noFill/>
                </a:ln>
                <a:solidFill>
                  <a:srgbClr val="FFFFFF"/>
                </a:solidFill>
                <a:effectLst/>
                <a:uLnTx/>
                <a:uFillTx/>
                <a:latin typeface="Segoe UI"/>
                <a:ea typeface="+mn-ea"/>
                <a:cs typeface="+mn-cs"/>
              </a:rPr>
              <a:t>0.18533889949321747</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Faces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“age”: 27, “gender”: “Male”, “</a:t>
            </a:r>
            <a:r>
              <a:rPr kumimoji="0" lang="en-US" sz="105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faceRectangle</a:t>
            </a:r>
            <a:r>
              <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br>
              <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{“left”: 472, “top”: 258, “width”: 199, “height”: 199}}]</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Tags  </a:t>
            </a:r>
            <a:r>
              <a:rPr kumimoji="0" lang="en-US" sz="1050" b="0" i="0" u="none" strike="noStrike" kern="1200" cap="none" spc="0" normalizeH="0" baseline="0" noProof="0" dirty="0">
                <a:ln>
                  <a:noFill/>
                </a:ln>
                <a:solidFill>
                  <a:srgbClr val="FFFFFF"/>
                </a:solidFill>
                <a:effectLst/>
                <a:uLnTx/>
                <a:uFillTx/>
                <a:latin typeface="Segoe UI"/>
                <a:ea typeface="+mn-ea"/>
                <a:cs typeface="+mn-cs"/>
              </a:rPr>
              <a:t>                                         [ { "name": "water", "confidence": 0.9996442794799805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                                                    { "name": "sport", "confidence": 0.9504992365837097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                                                    { "name": "swimming", "confidence": 0.9062818288803101, "hint": "sport" },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                                                    { "name": "pool", "confidence": 0.8787588477134705 },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                                                    { "name": "water sport", "confidence": 0.631849467754364, "hint": "sport" } ]</a:t>
            </a:r>
            <a:endPar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nvGrpSpPr>
          <p:cNvPr id="19" name="Group 18"/>
          <p:cNvGrpSpPr/>
          <p:nvPr/>
        </p:nvGrpSpPr>
        <p:grpSpPr>
          <a:xfrm>
            <a:off x="5612508" y="5189292"/>
            <a:ext cx="5332486" cy="400053"/>
            <a:chOff x="3932238" y="1715956"/>
            <a:chExt cx="5333999" cy="400167"/>
          </a:xfrm>
        </p:grpSpPr>
        <p:cxnSp>
          <p:nvCxnSpPr>
            <p:cNvPr id="20" name="Straight Connector 19"/>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38599" y="1715956"/>
              <a:ext cx="2913762" cy="400167"/>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srgbClr val="FFFFFF"/>
                  </a:solidFill>
                  <a:effectLst/>
                  <a:uLnTx/>
                  <a:uFillTx/>
                  <a:latin typeface="Segoe UI"/>
                  <a:ea typeface="+mn-ea"/>
                  <a:cs typeface="+mn-cs"/>
                </a:rPr>
                <a:t>图片色值</a:t>
              </a:r>
              <a:r>
                <a:rPr kumimoji="0" lang="en-US" sz="1961" b="0" i="0" u="none" strike="noStrike" kern="1200" cap="none" spc="0" normalizeH="0" baseline="0" noProof="0" dirty="0">
                  <a:ln>
                    <a:noFill/>
                  </a:ln>
                  <a:solidFill>
                    <a:srgbClr val="FFFFFF"/>
                  </a:solidFill>
                  <a:effectLst/>
                  <a:uLnTx/>
                  <a:uFillTx/>
                  <a:latin typeface="Segoe UI"/>
                  <a:ea typeface="+mn-ea"/>
                  <a:cs typeface="+mn-cs"/>
                </a:rPr>
                <a:t>:</a:t>
              </a:r>
            </a:p>
          </p:txBody>
        </p:sp>
      </p:grpSp>
      <p:sp>
        <p:nvSpPr>
          <p:cNvPr id="23" name="TextBox 22"/>
          <p:cNvSpPr txBox="1"/>
          <p:nvPr/>
        </p:nvSpPr>
        <p:spPr>
          <a:xfrm>
            <a:off x="5612507" y="5467021"/>
            <a:ext cx="3723196" cy="1411941"/>
          </a:xfrm>
          <a:prstGeom prst="rect">
            <a:avLst/>
          </a:prstGeom>
          <a:noFill/>
        </p:spPr>
        <p:txBody>
          <a:bodyPr wrap="non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Dominant Color Background	White</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Dominant Color Foreground	Grey</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Dominant Colors		White</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a:ea typeface="+mn-ea"/>
                <a:cs typeface="+mn-cs"/>
              </a:rPr>
              <a:t>Accent Color		</a:t>
            </a:r>
          </a:p>
        </p:txBody>
      </p:sp>
      <p:grpSp>
        <p:nvGrpSpPr>
          <p:cNvPr id="26" name="Group 25"/>
          <p:cNvGrpSpPr/>
          <p:nvPr/>
        </p:nvGrpSpPr>
        <p:grpSpPr>
          <a:xfrm>
            <a:off x="-517009" y="292312"/>
            <a:ext cx="1848913" cy="917315"/>
            <a:chOff x="-355601" y="301625"/>
            <a:chExt cx="1849438" cy="917575"/>
          </a:xfrm>
        </p:grpSpPr>
        <p:sp>
          <p:nvSpPr>
            <p:cNvPr id="2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29" name="Picture 2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917957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0"/>
                                  </p:stCondLst>
                                  <p:childTnLst>
                                    <p:animMotion origin="layout" path="M -4.79167E-6 -0.03564 L -4.79167E-6 -4.07407E-6 " pathEditMode="relative" rAng="0" ptsTypes="AA">
                                      <p:cBhvr>
                                        <p:cTn id="14" dur="500" fill="hold"/>
                                        <p:tgtEl>
                                          <p:spTgt spid="11"/>
                                        </p:tgtEl>
                                        <p:attrNameLst>
                                          <p:attrName>ppt_x</p:attrName>
                                          <p:attrName>ppt_y</p:attrName>
                                        </p:attrNameLst>
                                      </p:cBhvr>
                                      <p:rCtr x="0" y="1782"/>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decel="100000" fill="hold" nodeType="withEffect">
                                  <p:stCondLst>
                                    <p:cond delay="0"/>
                                  </p:stCondLst>
                                  <p:childTnLst>
                                    <p:animMotion origin="layout" path="M -3.125E-6 -0.03565 L -3.125E-6 1.85185E-6 " pathEditMode="relative" rAng="0" ptsTypes="AA">
                                      <p:cBhvr>
                                        <p:cTn id="25" dur="500" fill="hold"/>
                                        <p:tgtEl>
                                          <p:spTgt spid="15"/>
                                        </p:tgtEl>
                                        <p:attrNameLst>
                                          <p:attrName>ppt_x</p:attrName>
                                          <p:attrName>ppt_y</p:attrName>
                                        </p:attrNameLst>
                                      </p:cBhvr>
                                      <p:rCtr x="0" y="1782"/>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2" presetClass="path" presetSubtype="0" decel="100000" fill="hold" nodeType="withEffect">
                                  <p:stCondLst>
                                    <p:cond delay="0"/>
                                  </p:stCondLst>
                                  <p:childTnLst>
                                    <p:animMotion origin="layout" path="M 3.54167E-6 -0.03565 L 3.54167E-6 3.33333E-6 " pathEditMode="relative" rAng="0" ptsTypes="AA">
                                      <p:cBhvr>
                                        <p:cTn id="36" dur="500" fill="hold"/>
                                        <p:tgtEl>
                                          <p:spTgt spid="19"/>
                                        </p:tgtEl>
                                        <p:attrNameLst>
                                          <p:attrName>ppt_x</p:attrName>
                                          <p:attrName>ppt_y</p:attrName>
                                        </p:attrNameLst>
                                      </p:cBhvr>
                                      <p:rCtr x="0" y="1782"/>
                                    </p:animMotion>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40" y="1508826"/>
            <a:ext cx="4339193" cy="4936326"/>
          </a:xfrm>
          <a:prstGeom prst="rect">
            <a:avLst/>
          </a:prstGeom>
        </p:spPr>
      </p:pic>
      <p:sp>
        <p:nvSpPr>
          <p:cNvPr id="11" name="Title 7"/>
          <p:cNvSpPr txBox="1">
            <a:spLocks/>
          </p:cNvSpPr>
          <p:nvPr/>
        </p:nvSpPr>
        <p:spPr>
          <a:xfrm>
            <a:off x="1495143" y="306196"/>
            <a:ext cx="10590383" cy="917315"/>
          </a:xfrm>
          <a:prstGeom prst="rect">
            <a:avLst/>
          </a:prstGeom>
        </p:spPr>
        <p:txBody>
          <a:bodyPr vert="horz" wrap="square" lIns="146263" tIns="91414" rIns="146263"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zh-CN" altLang="en-US" sz="52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光学字符识别</a:t>
            </a:r>
            <a:endParaRPr kumimoji="0" lang="en-US" sz="5293"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6" name="Rectangle 15"/>
          <p:cNvSpPr/>
          <p:nvPr/>
        </p:nvSpPr>
        <p:spPr>
          <a:xfrm>
            <a:off x="6690201" y="1491717"/>
            <a:ext cx="4215923" cy="1347678"/>
          </a:xfrm>
          <a:prstGeom prst="rect">
            <a:avLst/>
          </a:prstGeom>
        </p:spPr>
        <p:txBody>
          <a:bodyPr wrap="square">
            <a:spAutoFit/>
          </a:bodyPr>
          <a:lstStyle/>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LIFE IS LIKE</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RIDING A BICYCLE</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TO KEEP YOUR BALANCE</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YOU MUST KEEP </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MOVING</a:t>
            </a:r>
          </a:p>
        </p:txBody>
      </p:sp>
      <p:sp>
        <p:nvSpPr>
          <p:cNvPr id="15" name="Rectangle 14"/>
          <p:cNvSpPr/>
          <p:nvPr/>
        </p:nvSpPr>
        <p:spPr>
          <a:xfrm>
            <a:off x="6544079" y="985099"/>
            <a:ext cx="4027998" cy="5262979"/>
          </a:xfrm>
          <a:prstGeom prst="rect">
            <a:avLst/>
          </a:prstGeom>
          <a:solidFill>
            <a:srgbClr val="E81123"/>
          </a:solidFill>
          <a:ln>
            <a:noFill/>
          </a:ln>
        </p:spPr>
        <p:txBody>
          <a:bodyPr wrap="square">
            <a:spAutoFit/>
          </a:bodyPr>
          <a:lstStyle/>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JSON:</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"language":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"orientation": "Up",</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"regions":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"41,77,918,440",</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"lines":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"41,77,723,89",</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"words":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"41,102,225,64",</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"text": "LIFE"</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"356,89,94,62",</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"text": "IS"</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"539,77,225,64",</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"text": "LIKE"</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40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 .</a:t>
            </a:r>
          </a:p>
        </p:txBody>
      </p:sp>
      <p:sp>
        <p:nvSpPr>
          <p:cNvPr id="12" name="Rectangle 11"/>
          <p:cNvSpPr/>
          <p:nvPr/>
        </p:nvSpPr>
        <p:spPr>
          <a:xfrm>
            <a:off x="6415107" y="1081249"/>
            <a:ext cx="4576730" cy="5447645"/>
          </a:xfrm>
          <a:prstGeom prst="rect">
            <a:avLst/>
          </a:prstGeom>
          <a:solidFill>
            <a:srgbClr val="E81123"/>
          </a:solidFill>
          <a:ln>
            <a:noFill/>
          </a:ln>
        </p:spPr>
        <p:txBody>
          <a:bodyPr wrap="square">
            <a:spAutoFit/>
          </a:bodyPr>
          <a:lstStyle/>
          <a:p>
            <a:pPr marL="0" marR="0" lvl="0" indent="0" algn="l" defTabSz="91405"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已支持功能</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a:t>
            </a:r>
          </a:p>
          <a:p>
            <a:pPr marL="285640" marR="0" lvl="0" indent="-285640"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扫描图片</a:t>
            </a:r>
          </a:p>
          <a:p>
            <a:pPr marL="285640" marR="0" lvl="0" indent="-285640"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含有文本的图片</a:t>
            </a:r>
          </a:p>
          <a:p>
            <a:pPr marL="342768" marR="0" lvl="0" indent="-342768"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纹理致密的位置信息</a:t>
            </a: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即将推出的</a:t>
            </a: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功能</a:t>
            </a:r>
          </a:p>
          <a:p>
            <a:pPr marL="342768" marR="0" lvl="0" indent="-342768"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机动车牌照</a:t>
            </a:r>
          </a:p>
          <a:p>
            <a:pPr marL="342768" marR="0" lvl="0" indent="-342768"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手写文本</a:t>
            </a:r>
          </a:p>
          <a:p>
            <a:pPr marL="342768" marR="0" lvl="0" indent="-342768"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超大文本识别</a:t>
            </a:r>
            <a:endParaRPr kumimoji="0" lang="en-US" altLang="zh-CN"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342768" marR="0" lvl="0" indent="-342768" algn="l" defTabSz="9140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a:p>
            <a:pPr marL="0" marR="0" lvl="0" indent="0" algn="l" defTabSz="9140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nvGrpSpPr>
          <p:cNvPr id="17" name="Group 16"/>
          <p:cNvGrpSpPr/>
          <p:nvPr/>
        </p:nvGrpSpPr>
        <p:grpSpPr>
          <a:xfrm>
            <a:off x="-517009" y="292312"/>
            <a:ext cx="1848913" cy="917315"/>
            <a:chOff x="-355601" y="301625"/>
            <a:chExt cx="1849438" cy="917575"/>
          </a:xfrm>
        </p:grpSpPr>
        <p:sp>
          <p:nvSpPr>
            <p:cNvPr id="1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9" name="Picture 1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41331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1371284"/>
            <a:ext cx="12192000" cy="54862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3793" y="4631463"/>
            <a:ext cx="12192000" cy="2259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1" y="1371283"/>
            <a:ext cx="12192000" cy="32529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 y="487"/>
            <a:ext cx="12192000" cy="13707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177826" y="4705888"/>
            <a:ext cx="1639192" cy="1987374"/>
            <a:chOff x="23436" y="4735675"/>
            <a:chExt cx="1672061" cy="2027225"/>
          </a:xfrm>
        </p:grpSpPr>
        <p:sp>
          <p:nvSpPr>
            <p:cNvPr id="17" name="TextBox 16"/>
            <p:cNvSpPr txBox="1"/>
            <p:nvPr/>
          </p:nvSpPr>
          <p:spPr>
            <a:xfrm>
              <a:off x="23436" y="4735675"/>
              <a:ext cx="1635011" cy="738664"/>
            </a:xfrm>
            <a:prstGeom prst="rect">
              <a:avLst/>
            </a:prstGeom>
            <a:noFill/>
          </p:spPr>
          <p:txBody>
            <a:bodyPr wrap="square" lIns="179285" tIns="143428" rIns="179285" bIns="143428" rtlCol="0">
              <a:spAutoFit/>
            </a:bodyPr>
            <a:lstStyle/>
            <a:p>
              <a:pPr algn="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Platform Examples</a:t>
              </a:r>
            </a:p>
          </p:txBody>
        </p:sp>
        <p:sp>
          <p:nvSpPr>
            <p:cNvPr id="18" name="TextBox 17"/>
            <p:cNvSpPr txBox="1"/>
            <p:nvPr/>
          </p:nvSpPr>
          <p:spPr>
            <a:xfrm>
              <a:off x="60486" y="5439714"/>
              <a:ext cx="1635011" cy="738664"/>
            </a:xfrm>
            <a:prstGeom prst="rect">
              <a:avLst/>
            </a:prstGeom>
            <a:noFill/>
          </p:spPr>
          <p:txBody>
            <a:bodyPr wrap="square" lIns="179285" tIns="143428" rIns="179285" bIns="143428" rtlCol="0">
              <a:spAutoFit/>
            </a:bodyPr>
            <a:lstStyle/>
            <a:p>
              <a:pPr algn="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Application Examples</a:t>
              </a:r>
            </a:p>
          </p:txBody>
        </p:sp>
        <p:sp>
          <p:nvSpPr>
            <p:cNvPr id="25" name="TextBox 24"/>
            <p:cNvSpPr txBox="1"/>
            <p:nvPr/>
          </p:nvSpPr>
          <p:spPr>
            <a:xfrm>
              <a:off x="60486" y="6245835"/>
              <a:ext cx="1635011" cy="517065"/>
            </a:xfrm>
            <a:prstGeom prst="rect">
              <a:avLst/>
            </a:prstGeom>
            <a:noFill/>
          </p:spPr>
          <p:txBody>
            <a:bodyPr wrap="square" lIns="179285" tIns="143428" rIns="179285" bIns="143428" rtlCol="0">
              <a:spAutoFit/>
            </a:bodyPr>
            <a:lstStyle/>
            <a:p>
              <a:pPr algn="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UI</a:t>
              </a:r>
            </a:p>
          </p:txBody>
        </p:sp>
      </p:grpSp>
      <p:cxnSp>
        <p:nvCxnSpPr>
          <p:cNvPr id="26" name="Straight Connector 25"/>
          <p:cNvCxnSpPr/>
          <p:nvPr/>
        </p:nvCxnSpPr>
        <p:spPr>
          <a:xfrm>
            <a:off x="824410" y="1939403"/>
            <a:ext cx="11026025" cy="0"/>
          </a:xfrm>
          <a:prstGeom prst="line">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24343" y="1371284"/>
            <a:ext cx="1960076" cy="5321978"/>
            <a:chOff x="2065753" y="1334205"/>
            <a:chExt cx="1999380" cy="5428695"/>
          </a:xfrm>
        </p:grpSpPr>
        <p:pic>
          <p:nvPicPr>
            <p:cNvPr id="28" name="Picture 27"/>
            <p:cNvPicPr>
              <a:picLocks noChangeAspect="1"/>
            </p:cNvPicPr>
            <p:nvPr/>
          </p:nvPicPr>
          <p:blipFill>
            <a:blip r:embed="rId3"/>
            <a:stretch>
              <a:fillRect/>
            </a:stretch>
          </p:blipFill>
          <p:spPr>
            <a:xfrm>
              <a:off x="2070933" y="2639649"/>
              <a:ext cx="1994200" cy="1492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2499944" y="1334205"/>
              <a:ext cx="1136179"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Light"/>
                </a:rPr>
                <a:t>mid-80s</a:t>
              </a:r>
            </a:p>
          </p:txBody>
        </p:sp>
        <p:sp>
          <p:nvSpPr>
            <p:cNvPr id="30" name="TextBox 29"/>
            <p:cNvSpPr txBox="1"/>
            <p:nvPr/>
          </p:nvSpPr>
          <p:spPr>
            <a:xfrm>
              <a:off x="2079521" y="4735675"/>
              <a:ext cx="1977025" cy="726353"/>
            </a:xfrm>
            <a:prstGeom prst="rect">
              <a:avLst/>
            </a:prstGeom>
            <a:noFill/>
          </p:spPr>
          <p:txBody>
            <a:bodyPr wrap="square" lIns="179285" tIns="143428" rIns="179285" bIns="143428" rtlCol="0">
              <a:spAutoFit/>
            </a:bodyPr>
            <a:lstStyle/>
            <a:p>
              <a:pPr algn="ctr" defTabSz="896386">
                <a:defRPr/>
              </a:pPr>
              <a:r>
                <a:rPr lang="en-US" sz="1568" kern="0" dirty="0">
                  <a:gradFill>
                    <a:gsLst>
                      <a:gs pos="2917">
                        <a:srgbClr val="505050"/>
                      </a:gs>
                      <a:gs pos="30000">
                        <a:srgbClr val="505050"/>
                      </a:gs>
                    </a:gsLst>
                    <a:lin ang="5400000" scaled="0"/>
                  </a:gradFill>
                  <a:latin typeface="Segoe UI Light"/>
                </a:rPr>
                <a:t>Desktop OS</a:t>
              </a:r>
            </a:p>
            <a:p>
              <a:pPr algn="ctr" defTabSz="896386">
                <a:defRPr/>
              </a:pPr>
              <a:r>
                <a:rPr lang="en-US" sz="1176" kern="0" dirty="0">
                  <a:gradFill>
                    <a:gsLst>
                      <a:gs pos="2917">
                        <a:srgbClr val="505050"/>
                      </a:gs>
                      <a:gs pos="30000">
                        <a:srgbClr val="505050"/>
                      </a:gs>
                    </a:gsLst>
                    <a:lin ang="5400000" scaled="0"/>
                  </a:gradFill>
                  <a:latin typeface="Segoe UI Light"/>
                </a:rPr>
                <a:t>Dos, Windows, Mac OS</a:t>
              </a:r>
            </a:p>
          </p:txBody>
        </p:sp>
        <p:sp>
          <p:nvSpPr>
            <p:cNvPr id="31" name="TextBox 30"/>
            <p:cNvSpPr txBox="1"/>
            <p:nvPr/>
          </p:nvSpPr>
          <p:spPr>
            <a:xfrm>
              <a:off x="2065753" y="5428021"/>
              <a:ext cx="1977025" cy="726353"/>
            </a:xfrm>
            <a:prstGeom prst="rect">
              <a:avLst/>
            </a:prstGeom>
            <a:noFill/>
          </p:spPr>
          <p:txBody>
            <a:bodyPr wrap="square" lIns="179285" tIns="143428" rIns="179285" bIns="143428" rtlCol="0">
              <a:spAutoFit/>
            </a:bodyPr>
            <a:lstStyle/>
            <a:p>
              <a:pPr algn="ctr" defTabSz="896386">
                <a:defRPr/>
              </a:pPr>
              <a:r>
                <a:rPr lang="en-US" sz="1568" kern="0" dirty="0">
                  <a:gradFill>
                    <a:gsLst>
                      <a:gs pos="2917">
                        <a:srgbClr val="505050"/>
                      </a:gs>
                      <a:gs pos="30000">
                        <a:srgbClr val="505050"/>
                      </a:gs>
                    </a:gsLst>
                    <a:lin ang="5400000" scaled="0"/>
                  </a:gradFill>
                  <a:latin typeface="Segoe UI Light"/>
                </a:rPr>
                <a:t>Programs</a:t>
              </a:r>
            </a:p>
            <a:p>
              <a:pPr algn="ctr" defTabSz="896386">
                <a:defRPr/>
              </a:pPr>
              <a:r>
                <a:rPr lang="en-US" sz="1176" kern="0" dirty="0">
                  <a:gradFill>
                    <a:gsLst>
                      <a:gs pos="2917">
                        <a:srgbClr val="505050"/>
                      </a:gs>
                      <a:gs pos="30000">
                        <a:srgbClr val="505050"/>
                      </a:gs>
                    </a:gsLst>
                    <a:lin ang="5400000" scaled="0"/>
                  </a:gradFill>
                  <a:latin typeface="Segoe UI Light"/>
                </a:rPr>
                <a:t>Excel, PPT, Lotus</a:t>
              </a:r>
            </a:p>
          </p:txBody>
        </p:sp>
        <p:sp>
          <p:nvSpPr>
            <p:cNvPr id="32" name="TextBox 31"/>
            <p:cNvSpPr txBox="1"/>
            <p:nvPr/>
          </p:nvSpPr>
          <p:spPr>
            <a:xfrm>
              <a:off x="2079521" y="6245835"/>
              <a:ext cx="1977025"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GUI Apps</a:t>
              </a:r>
              <a:endParaRPr lang="en-US" sz="1176" kern="0" dirty="0">
                <a:gradFill>
                  <a:gsLst>
                    <a:gs pos="2917">
                      <a:srgbClr val="505050"/>
                    </a:gs>
                    <a:gs pos="30000">
                      <a:srgbClr val="505050"/>
                    </a:gs>
                  </a:gsLst>
                  <a:lin ang="5400000" scaled="0"/>
                </a:gradFill>
                <a:latin typeface="Segoe UI Light"/>
              </a:endParaRPr>
            </a:p>
          </p:txBody>
        </p:sp>
        <p:sp>
          <p:nvSpPr>
            <p:cNvPr id="33" name="TextBox 32"/>
            <p:cNvSpPr txBox="1"/>
            <p:nvPr/>
          </p:nvSpPr>
          <p:spPr>
            <a:xfrm>
              <a:off x="2667153" y="2036440"/>
              <a:ext cx="801761" cy="5724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b="1" kern="0" dirty="0">
                  <a:solidFill>
                    <a:srgbClr val="FFFFFF"/>
                  </a:solidFill>
                  <a:latin typeface="Segoe UI Light"/>
                </a:rPr>
                <a:t>PC</a:t>
              </a:r>
            </a:p>
          </p:txBody>
        </p:sp>
        <p:sp>
          <p:nvSpPr>
            <p:cNvPr id="34" name="Oval 33"/>
            <p:cNvSpPr/>
            <p:nvPr/>
          </p:nvSpPr>
          <p:spPr bwMode="auto">
            <a:xfrm>
              <a:off x="2975104" y="1822276"/>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p:cNvGrpSpPr/>
          <p:nvPr/>
        </p:nvGrpSpPr>
        <p:grpSpPr>
          <a:xfrm>
            <a:off x="4292315" y="1371284"/>
            <a:ext cx="2117132" cy="5321978"/>
            <a:chOff x="4583213" y="1334205"/>
            <a:chExt cx="2159585" cy="5428695"/>
          </a:xfrm>
        </p:grpSpPr>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8172" y="2642647"/>
              <a:ext cx="1801865" cy="1493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TextBox 36"/>
            <p:cNvSpPr txBox="1"/>
            <p:nvPr/>
          </p:nvSpPr>
          <p:spPr>
            <a:xfrm>
              <a:off x="4583213" y="4735675"/>
              <a:ext cx="2159585" cy="726353"/>
            </a:xfrm>
            <a:prstGeom prst="rect">
              <a:avLst/>
            </a:prstGeom>
            <a:noFill/>
          </p:spPr>
          <p:txBody>
            <a:bodyPr wrap="square" lIns="179285" tIns="143428" rIns="179285" bIns="143428" rtlCol="0">
              <a:spAutoFit/>
            </a:bodyPr>
            <a:lstStyle/>
            <a:p>
              <a:pPr algn="ctr" defTabSz="896386">
                <a:defRPr/>
              </a:pPr>
              <a:r>
                <a:rPr lang="en-US" sz="1568" kern="0" dirty="0">
                  <a:gradFill>
                    <a:gsLst>
                      <a:gs pos="2917">
                        <a:srgbClr val="505050"/>
                      </a:gs>
                      <a:gs pos="30000">
                        <a:srgbClr val="505050"/>
                      </a:gs>
                    </a:gsLst>
                    <a:lin ang="5400000" scaled="0"/>
                  </a:gradFill>
                  <a:latin typeface="Segoe UI Light"/>
                </a:rPr>
                <a:t>Browser</a:t>
              </a:r>
            </a:p>
            <a:p>
              <a:pPr algn="ctr" defTabSz="896386">
                <a:defRPr/>
              </a:pPr>
              <a:r>
                <a:rPr lang="en-US" sz="1176" kern="0" dirty="0">
                  <a:gradFill>
                    <a:gsLst>
                      <a:gs pos="2917">
                        <a:srgbClr val="505050"/>
                      </a:gs>
                      <a:gs pos="30000">
                        <a:srgbClr val="505050"/>
                      </a:gs>
                    </a:gsLst>
                    <a:lin ang="5400000" scaled="0"/>
                  </a:gradFill>
                  <a:latin typeface="Segoe UI Light"/>
                </a:rPr>
                <a:t>Mosaic, Explorer, Netscape</a:t>
              </a:r>
            </a:p>
          </p:txBody>
        </p:sp>
        <p:sp>
          <p:nvSpPr>
            <p:cNvPr id="38" name="TextBox 37"/>
            <p:cNvSpPr txBox="1"/>
            <p:nvPr/>
          </p:nvSpPr>
          <p:spPr>
            <a:xfrm>
              <a:off x="4660591" y="5471110"/>
              <a:ext cx="1977025" cy="683264"/>
            </a:xfrm>
            <a:prstGeom prst="rect">
              <a:avLst/>
            </a:prstGeom>
            <a:noFill/>
          </p:spPr>
          <p:txBody>
            <a:bodyPr wrap="square" lIns="179285" tIns="143428" rIns="179285" bIns="143428" rtlCol="0">
              <a:spAutoFit/>
            </a:bodyPr>
            <a:lstStyle/>
            <a:p>
              <a:pPr algn="ctr" defTabSz="896386">
                <a:lnSpc>
                  <a:spcPct val="90000"/>
                </a:lnSpc>
                <a:defRPr/>
              </a:pPr>
              <a:r>
                <a:rPr lang="en-US" sz="1568" kern="0" dirty="0">
                  <a:gradFill>
                    <a:gsLst>
                      <a:gs pos="2917">
                        <a:srgbClr val="505050"/>
                      </a:gs>
                      <a:gs pos="30000">
                        <a:srgbClr val="505050"/>
                      </a:gs>
                    </a:gsLst>
                    <a:lin ang="5400000" scaled="0"/>
                  </a:gradFill>
                  <a:latin typeface="Segoe UI Light"/>
                </a:rPr>
                <a:t>Web Sites</a:t>
              </a:r>
            </a:p>
            <a:p>
              <a:pPr algn="ctr" defTabSz="896386">
                <a:lnSpc>
                  <a:spcPct val="90000"/>
                </a:lnSpc>
                <a:defRPr/>
              </a:pPr>
              <a:r>
                <a:rPr lang="en-US" sz="1176" kern="0" dirty="0">
                  <a:gradFill>
                    <a:gsLst>
                      <a:gs pos="2917">
                        <a:srgbClr val="505050"/>
                      </a:gs>
                      <a:gs pos="30000">
                        <a:srgbClr val="505050"/>
                      </a:gs>
                    </a:gsLst>
                    <a:lin ang="5400000" scaled="0"/>
                  </a:gradFill>
                  <a:latin typeface="Segoe UI Light"/>
                </a:rPr>
                <a:t>Yahoo, Amazon</a:t>
              </a:r>
            </a:p>
          </p:txBody>
        </p:sp>
        <p:sp>
          <p:nvSpPr>
            <p:cNvPr id="39" name="TextBox 38"/>
            <p:cNvSpPr txBox="1"/>
            <p:nvPr/>
          </p:nvSpPr>
          <p:spPr>
            <a:xfrm>
              <a:off x="4674493" y="6245835"/>
              <a:ext cx="1977025"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Web Pages</a:t>
              </a:r>
              <a:endParaRPr lang="en-US" sz="1176" kern="0" dirty="0">
                <a:gradFill>
                  <a:gsLst>
                    <a:gs pos="2917">
                      <a:srgbClr val="505050"/>
                    </a:gs>
                    <a:gs pos="30000">
                      <a:srgbClr val="505050"/>
                    </a:gs>
                  </a:gsLst>
                  <a:lin ang="5400000" scaled="0"/>
                </a:gradFill>
                <a:latin typeface="Segoe UI Light"/>
              </a:endParaRPr>
            </a:p>
          </p:txBody>
        </p:sp>
        <p:sp>
          <p:nvSpPr>
            <p:cNvPr id="40" name="TextBox 39"/>
            <p:cNvSpPr txBox="1"/>
            <p:nvPr/>
          </p:nvSpPr>
          <p:spPr>
            <a:xfrm>
              <a:off x="5118997" y="1334205"/>
              <a:ext cx="1088016"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Light"/>
                </a:rPr>
                <a:t>mid-90s</a:t>
              </a:r>
            </a:p>
          </p:txBody>
        </p:sp>
        <p:sp>
          <p:nvSpPr>
            <p:cNvPr id="41" name="TextBox 40"/>
            <p:cNvSpPr txBox="1"/>
            <p:nvPr/>
          </p:nvSpPr>
          <p:spPr>
            <a:xfrm>
              <a:off x="5147134" y="2036440"/>
              <a:ext cx="943625" cy="5724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b="1" kern="0" dirty="0">
                  <a:solidFill>
                    <a:srgbClr val="FFFFFF"/>
                  </a:solidFill>
                  <a:latin typeface="Segoe UI Light"/>
                </a:rPr>
                <a:t>Web</a:t>
              </a:r>
            </a:p>
          </p:txBody>
        </p:sp>
        <p:sp>
          <p:nvSpPr>
            <p:cNvPr id="42" name="Oval 41"/>
            <p:cNvSpPr/>
            <p:nvPr/>
          </p:nvSpPr>
          <p:spPr bwMode="auto">
            <a:xfrm>
              <a:off x="5570076" y="1846185"/>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p:cNvGrpSpPr/>
          <p:nvPr/>
        </p:nvGrpSpPr>
        <p:grpSpPr>
          <a:xfrm>
            <a:off x="6605550" y="1371284"/>
            <a:ext cx="2269665" cy="5321978"/>
            <a:chOff x="6942833" y="1334205"/>
            <a:chExt cx="2315177" cy="5428695"/>
          </a:xfrm>
        </p:grpSpPr>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07393" y="2641007"/>
              <a:ext cx="955386" cy="1456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07492" y="2742411"/>
              <a:ext cx="842542" cy="1487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7111909" y="4735675"/>
              <a:ext cx="1977025" cy="683264"/>
            </a:xfrm>
            <a:prstGeom prst="rect">
              <a:avLst/>
            </a:prstGeom>
            <a:noFill/>
          </p:spPr>
          <p:txBody>
            <a:bodyPr wrap="square" lIns="179285" tIns="143428" rIns="179285" bIns="143428" rtlCol="0">
              <a:spAutoFit/>
            </a:bodyPr>
            <a:lstStyle/>
            <a:p>
              <a:pPr algn="ctr" defTabSz="896386">
                <a:lnSpc>
                  <a:spcPct val="90000"/>
                </a:lnSpc>
                <a:defRPr/>
              </a:pPr>
              <a:r>
                <a:rPr lang="en-US" sz="1568" kern="0" dirty="0">
                  <a:gradFill>
                    <a:gsLst>
                      <a:gs pos="2917">
                        <a:srgbClr val="505050"/>
                      </a:gs>
                      <a:gs pos="30000">
                        <a:srgbClr val="505050"/>
                      </a:gs>
                    </a:gsLst>
                    <a:lin ang="5400000" scaled="0"/>
                  </a:gradFill>
                  <a:latin typeface="Segoe UI Light"/>
                </a:rPr>
                <a:t>Mobile OS</a:t>
              </a:r>
            </a:p>
            <a:p>
              <a:pPr algn="ctr" defTabSz="896386">
                <a:lnSpc>
                  <a:spcPct val="90000"/>
                </a:lnSpc>
                <a:defRPr/>
              </a:pPr>
              <a:r>
                <a:rPr lang="en-US" sz="1176" kern="0" dirty="0">
                  <a:gradFill>
                    <a:gsLst>
                      <a:gs pos="2917">
                        <a:srgbClr val="505050"/>
                      </a:gs>
                      <a:gs pos="30000">
                        <a:srgbClr val="505050"/>
                      </a:gs>
                    </a:gsLst>
                    <a:lin ang="5400000" scaled="0"/>
                  </a:gradFill>
                  <a:latin typeface="Segoe UI Light"/>
                </a:rPr>
                <a:t>iOS, Android, WP</a:t>
              </a:r>
            </a:p>
          </p:txBody>
        </p:sp>
        <p:sp>
          <p:nvSpPr>
            <p:cNvPr id="47" name="TextBox 46"/>
            <p:cNvSpPr txBox="1"/>
            <p:nvPr/>
          </p:nvSpPr>
          <p:spPr>
            <a:xfrm>
              <a:off x="6942833" y="5428021"/>
              <a:ext cx="2315177" cy="726353"/>
            </a:xfrm>
            <a:prstGeom prst="rect">
              <a:avLst/>
            </a:prstGeom>
            <a:noFill/>
          </p:spPr>
          <p:txBody>
            <a:bodyPr wrap="square" lIns="179285" tIns="143428" rIns="179285" bIns="143428" rtlCol="0">
              <a:spAutoFit/>
            </a:bodyPr>
            <a:lstStyle/>
            <a:p>
              <a:pPr algn="ctr" defTabSz="896386">
                <a:defRPr/>
              </a:pPr>
              <a:r>
                <a:rPr lang="en-US" sz="1568" kern="0" dirty="0">
                  <a:gradFill>
                    <a:gsLst>
                      <a:gs pos="2917">
                        <a:srgbClr val="505050"/>
                      </a:gs>
                      <a:gs pos="30000">
                        <a:srgbClr val="505050"/>
                      </a:gs>
                    </a:gsLst>
                    <a:lin ang="5400000" scaled="0"/>
                  </a:gradFill>
                  <a:latin typeface="Segoe UI Light"/>
                </a:rPr>
                <a:t>Apps</a:t>
              </a:r>
            </a:p>
            <a:p>
              <a:pPr algn="ctr" defTabSz="896386">
                <a:defRPr/>
              </a:pPr>
              <a:r>
                <a:rPr lang="en-US" sz="1176" kern="0" dirty="0">
                  <a:gradFill>
                    <a:gsLst>
                      <a:gs pos="2917">
                        <a:srgbClr val="505050"/>
                      </a:gs>
                      <a:gs pos="30000">
                        <a:srgbClr val="505050"/>
                      </a:gs>
                    </a:gsLst>
                    <a:lin ang="5400000" scaled="0"/>
                  </a:gradFill>
                  <a:latin typeface="Segoe UI Light"/>
                </a:rPr>
                <a:t>Angry Birds, Instagram</a:t>
              </a:r>
            </a:p>
          </p:txBody>
        </p:sp>
        <p:sp>
          <p:nvSpPr>
            <p:cNvPr id="48" name="TextBox 47"/>
            <p:cNvSpPr txBox="1"/>
            <p:nvPr/>
          </p:nvSpPr>
          <p:spPr>
            <a:xfrm>
              <a:off x="6942833" y="6245835"/>
              <a:ext cx="2315177"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Native Apps</a:t>
              </a:r>
            </a:p>
          </p:txBody>
        </p:sp>
        <p:sp>
          <p:nvSpPr>
            <p:cNvPr id="49" name="TextBox 48"/>
            <p:cNvSpPr txBox="1"/>
            <p:nvPr/>
          </p:nvSpPr>
          <p:spPr>
            <a:xfrm>
              <a:off x="7549638" y="1334205"/>
              <a:ext cx="1101567"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Light"/>
                </a:rPr>
                <a:t>mid-00s</a:t>
              </a:r>
            </a:p>
          </p:txBody>
        </p:sp>
        <p:sp>
          <p:nvSpPr>
            <p:cNvPr id="50" name="TextBox 49"/>
            <p:cNvSpPr txBox="1"/>
            <p:nvPr/>
          </p:nvSpPr>
          <p:spPr>
            <a:xfrm>
              <a:off x="7224748" y="2036440"/>
              <a:ext cx="1751346" cy="5724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b="1" kern="0" dirty="0">
                  <a:solidFill>
                    <a:srgbClr val="FFFFFF"/>
                  </a:solidFill>
                  <a:latin typeface="Segoe UI Light"/>
                </a:rPr>
                <a:t>Smartphone</a:t>
              </a:r>
            </a:p>
          </p:txBody>
        </p:sp>
        <p:sp>
          <p:nvSpPr>
            <p:cNvPr id="51" name="Oval 50"/>
            <p:cNvSpPr/>
            <p:nvPr/>
          </p:nvSpPr>
          <p:spPr bwMode="auto">
            <a:xfrm>
              <a:off x="8007492" y="1841511"/>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p:cNvGrpSpPr/>
          <p:nvPr/>
        </p:nvGrpSpPr>
        <p:grpSpPr>
          <a:xfrm>
            <a:off x="9135882" y="1371284"/>
            <a:ext cx="2217756" cy="5321978"/>
            <a:chOff x="9319074" y="1398284"/>
            <a:chExt cx="2262227" cy="5428695"/>
          </a:xfrm>
        </p:grpSpPr>
        <p:pic>
          <p:nvPicPr>
            <p:cNvPr id="53" name="Picture 52"/>
            <p:cNvPicPr>
              <a:picLocks noChangeAspect="1"/>
            </p:cNvPicPr>
            <p:nvPr/>
          </p:nvPicPr>
          <p:blipFill>
            <a:blip r:embed="rId7"/>
            <a:stretch>
              <a:fillRect/>
            </a:stretch>
          </p:blipFill>
          <p:spPr>
            <a:xfrm>
              <a:off x="9670354" y="2769221"/>
              <a:ext cx="864611" cy="1524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8"/>
            <a:stretch>
              <a:fillRect/>
            </a:stretch>
          </p:blipFill>
          <p:spPr>
            <a:xfrm>
              <a:off x="10168454" y="2869548"/>
              <a:ext cx="929605" cy="1537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54"/>
            <p:cNvSpPr txBox="1"/>
            <p:nvPr/>
          </p:nvSpPr>
          <p:spPr>
            <a:xfrm>
              <a:off x="9329607" y="4799754"/>
              <a:ext cx="2251694" cy="683264"/>
            </a:xfrm>
            <a:prstGeom prst="rect">
              <a:avLst/>
            </a:prstGeom>
            <a:noFill/>
          </p:spPr>
          <p:txBody>
            <a:bodyPr wrap="square" lIns="179285" tIns="143428" rIns="179285" bIns="143428" rtlCol="0">
              <a:spAutoFit/>
            </a:bodyPr>
            <a:lstStyle/>
            <a:p>
              <a:pPr algn="ctr" defTabSz="896386">
                <a:lnSpc>
                  <a:spcPct val="90000"/>
                </a:lnSpc>
                <a:defRPr/>
              </a:pPr>
              <a:r>
                <a:rPr lang="en-US" sz="1568" kern="0" dirty="0">
                  <a:gradFill>
                    <a:gsLst>
                      <a:gs pos="2917">
                        <a:srgbClr val="505050"/>
                      </a:gs>
                      <a:gs pos="30000">
                        <a:srgbClr val="505050"/>
                      </a:gs>
                    </a:gsLst>
                    <a:lin ang="5400000" scaled="0"/>
                  </a:gradFill>
                  <a:latin typeface="Segoe UI Light"/>
                </a:rPr>
                <a:t>Messaging Apps</a:t>
              </a:r>
            </a:p>
            <a:p>
              <a:pPr algn="ctr" defTabSz="896386">
                <a:lnSpc>
                  <a:spcPct val="90000"/>
                </a:lnSpc>
                <a:defRPr/>
              </a:pPr>
              <a:r>
                <a:rPr lang="en-US" sz="1176" kern="0" dirty="0">
                  <a:gradFill>
                    <a:gsLst>
                      <a:gs pos="2917">
                        <a:srgbClr val="505050"/>
                      </a:gs>
                      <a:gs pos="30000">
                        <a:srgbClr val="505050"/>
                      </a:gs>
                    </a:gsLst>
                    <a:lin ang="5400000" scaled="0"/>
                  </a:gradFill>
                  <a:latin typeface="Segoe UI Light"/>
                </a:rPr>
                <a:t>Whatsapp, WeChat, Skype</a:t>
              </a:r>
            </a:p>
          </p:txBody>
        </p:sp>
        <p:sp>
          <p:nvSpPr>
            <p:cNvPr id="56" name="TextBox 55"/>
            <p:cNvSpPr txBox="1"/>
            <p:nvPr/>
          </p:nvSpPr>
          <p:spPr>
            <a:xfrm>
              <a:off x="9319074" y="5513644"/>
              <a:ext cx="2251694" cy="683264"/>
            </a:xfrm>
            <a:prstGeom prst="rect">
              <a:avLst/>
            </a:prstGeom>
            <a:noFill/>
          </p:spPr>
          <p:txBody>
            <a:bodyPr wrap="square" lIns="179285" tIns="143428" rIns="179285" bIns="143428" rtlCol="0">
              <a:spAutoFit/>
            </a:bodyPr>
            <a:lstStyle/>
            <a:p>
              <a:pPr algn="ctr" defTabSz="896386">
                <a:lnSpc>
                  <a:spcPct val="90000"/>
                </a:lnSpc>
                <a:defRPr/>
              </a:pPr>
              <a:r>
                <a:rPr lang="en-US" sz="1568" kern="0" dirty="0">
                  <a:gradFill>
                    <a:gsLst>
                      <a:gs pos="2917">
                        <a:srgbClr val="505050"/>
                      </a:gs>
                      <a:gs pos="30000">
                        <a:srgbClr val="505050"/>
                      </a:gs>
                    </a:gsLst>
                    <a:lin ang="5400000" scaled="0"/>
                  </a:gradFill>
                  <a:latin typeface="Segoe UI Light"/>
                </a:rPr>
                <a:t>Bots / Agents</a:t>
              </a:r>
            </a:p>
            <a:p>
              <a:pPr algn="ctr" defTabSz="896386">
                <a:lnSpc>
                  <a:spcPct val="90000"/>
                </a:lnSpc>
                <a:defRPr/>
              </a:pPr>
              <a:r>
                <a:rPr lang="en-US" sz="1176" kern="0" dirty="0">
                  <a:gradFill>
                    <a:gsLst>
                      <a:gs pos="2917">
                        <a:srgbClr val="505050"/>
                      </a:gs>
                      <a:gs pos="30000">
                        <a:srgbClr val="505050"/>
                      </a:gs>
                    </a:gsLst>
                    <a:lin ang="5400000" scaled="0"/>
                  </a:gradFill>
                  <a:latin typeface="Segoe UI Light"/>
                </a:rPr>
                <a:t>Weather, Travel</a:t>
              </a:r>
            </a:p>
          </p:txBody>
        </p:sp>
        <p:sp>
          <p:nvSpPr>
            <p:cNvPr id="57" name="TextBox 56"/>
            <p:cNvSpPr txBox="1"/>
            <p:nvPr/>
          </p:nvSpPr>
          <p:spPr>
            <a:xfrm>
              <a:off x="9329607" y="6309914"/>
              <a:ext cx="2251694"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Light"/>
                </a:rPr>
                <a:t>Conversations</a:t>
              </a:r>
              <a:endParaRPr lang="en-US" sz="1176" kern="0" dirty="0">
                <a:gradFill>
                  <a:gsLst>
                    <a:gs pos="2917">
                      <a:srgbClr val="505050"/>
                    </a:gs>
                    <a:gs pos="30000">
                      <a:srgbClr val="505050"/>
                    </a:gs>
                  </a:gsLst>
                  <a:lin ang="5400000" scaled="0"/>
                </a:gradFill>
                <a:latin typeface="Segoe UI Light"/>
              </a:endParaRPr>
            </a:p>
          </p:txBody>
        </p:sp>
        <p:sp>
          <p:nvSpPr>
            <p:cNvPr id="58" name="TextBox 57"/>
            <p:cNvSpPr txBox="1"/>
            <p:nvPr/>
          </p:nvSpPr>
          <p:spPr>
            <a:xfrm>
              <a:off x="9904671" y="1398284"/>
              <a:ext cx="1101567" cy="5170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Light"/>
                </a:rPr>
                <a:t>mid-10s</a:t>
              </a:r>
            </a:p>
          </p:txBody>
        </p:sp>
        <p:sp>
          <p:nvSpPr>
            <p:cNvPr id="59" name="Oval 58"/>
            <p:cNvSpPr/>
            <p:nvPr/>
          </p:nvSpPr>
          <p:spPr bwMode="auto">
            <a:xfrm>
              <a:off x="10362525" y="1886367"/>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9579781" y="2100519"/>
              <a:ext cx="1751346" cy="5724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b="1" kern="0" dirty="0">
                  <a:solidFill>
                    <a:srgbClr val="FFFFFF"/>
                  </a:solidFill>
                  <a:latin typeface="Segoe UI Light"/>
                </a:rPr>
                <a:t>Messaging</a:t>
              </a:r>
            </a:p>
          </p:txBody>
        </p:sp>
      </p:grpSp>
      <p:sp>
        <p:nvSpPr>
          <p:cNvPr id="62" name="TextBox 61"/>
          <p:cNvSpPr txBox="1"/>
          <p:nvPr/>
        </p:nvSpPr>
        <p:spPr>
          <a:xfrm>
            <a:off x="824410" y="111665"/>
            <a:ext cx="10846740" cy="1255182"/>
          </a:xfrm>
          <a:prstGeom prst="rect">
            <a:avLst/>
          </a:prstGeom>
          <a:noFill/>
        </p:spPr>
        <p:txBody>
          <a:bodyPr wrap="square" lIns="179285" tIns="143428" rIns="179285" bIns="143428" rtlCol="0">
            <a:spAutoFit/>
          </a:bodyPr>
          <a:lstStyle/>
          <a:p>
            <a:pPr defTabSz="896386">
              <a:defRPr/>
            </a:pPr>
            <a:r>
              <a:rPr lang="en-US" sz="3529" kern="0" dirty="0">
                <a:solidFill>
                  <a:srgbClr val="FFFFFF"/>
                </a:solidFill>
                <a:latin typeface="Segoe UI Light"/>
              </a:rPr>
              <a:t>The world and technology are once again transforming</a:t>
            </a:r>
          </a:p>
          <a:p>
            <a:pPr defTabSz="896386">
              <a:defRPr/>
            </a:pPr>
            <a:r>
              <a:rPr lang="en-US" sz="2745" kern="0" dirty="0">
                <a:solidFill>
                  <a:srgbClr val="FFFFFF"/>
                </a:solidFill>
                <a:latin typeface="Segoe UI"/>
              </a:rPr>
              <a:t>  </a:t>
            </a:r>
            <a:r>
              <a:rPr lang="en-US" sz="1568" kern="0" dirty="0">
                <a:solidFill>
                  <a:srgbClr val="FFFFFF"/>
                </a:solidFill>
                <a:latin typeface="Segoe UI"/>
              </a:rPr>
              <a:t>– Satya Nadella, CEO Microsoft</a:t>
            </a:r>
            <a:endParaRPr lang="en-US" sz="2745" kern="0" dirty="0">
              <a:solidFill>
                <a:srgbClr val="FFFFFF"/>
              </a:solidFill>
              <a:latin typeface="Segoe UI Light"/>
            </a:endParaRPr>
          </a:p>
        </p:txBody>
      </p:sp>
      <p:pic>
        <p:nvPicPr>
          <p:cNvPr id="63" name="Picture 62"/>
          <p:cNvPicPr>
            <a:picLocks noChangeAspect="1"/>
          </p:cNvPicPr>
          <p:nvPr/>
        </p:nvPicPr>
        <p:blipFill>
          <a:blip r:embed="rId9"/>
          <a:stretch>
            <a:fillRect/>
          </a:stretch>
        </p:blipFill>
        <p:spPr>
          <a:xfrm>
            <a:off x="263601" y="208000"/>
            <a:ext cx="592571" cy="918485"/>
          </a:xfrm>
          <a:prstGeom prst="rect">
            <a:avLst/>
          </a:prstGeom>
        </p:spPr>
      </p:pic>
      <p:sp>
        <p:nvSpPr>
          <p:cNvPr id="64" name="Rounded Rectangle 63"/>
          <p:cNvSpPr/>
          <p:nvPr/>
        </p:nvSpPr>
        <p:spPr bwMode="auto">
          <a:xfrm>
            <a:off x="9098178" y="1486747"/>
            <a:ext cx="2255460" cy="5281218"/>
          </a:xfrm>
          <a:prstGeom prst="roundRect">
            <a:avLst/>
          </a:prstGeom>
          <a:noFill/>
          <a:ln w="38100">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9659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1000"/>
                                        <p:tgtEl>
                                          <p:spTgt spid="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4009E"/>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481107" y="-115561"/>
            <a:ext cx="10512617" cy="1325187"/>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zh-CN" altLang="en-US" sz="5293" b="0" i="0" u="none" strike="noStrike" kern="1200" cap="none" spc="0" normalizeH="0" baseline="0" noProof="0" dirty="0">
                <a:ln>
                  <a:noFill/>
                </a:ln>
                <a:solidFill>
                  <a:prstClr val="white"/>
                </a:solidFill>
                <a:effectLst/>
                <a:uLnTx/>
                <a:uFillTx/>
                <a:latin typeface="Segoe UI Light" panose="020B0502040204020203" pitchFamily="34" charset="0"/>
                <a:ea typeface="宋体" panose="02010600030101010101" pitchFamily="2" charset="-122"/>
                <a:cs typeface="Segoe UI Light" panose="020B0502040204020203" pitchFamily="34" charset="0"/>
              </a:rPr>
              <a:t>情感识别</a:t>
            </a:r>
            <a:r>
              <a:rPr kumimoji="0" lang="en-US" sz="5293"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API</a:t>
            </a:r>
          </a:p>
        </p:txBody>
      </p:sp>
      <p:sp>
        <p:nvSpPr>
          <p:cNvPr id="15" name="Freeform 5"/>
          <p:cNvSpPr>
            <a:spLocks/>
          </p:cNvSpPr>
          <p:nvPr/>
        </p:nvSpPr>
        <p:spPr bwMode="auto">
          <a:xfrm>
            <a:off x="-517010" y="292312"/>
            <a:ext cx="1896899" cy="91731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Calibri" panose="020F0502020204030204"/>
            </a:endParaRPr>
          </a:p>
        </p:txBody>
      </p:sp>
      <p:sp>
        <p:nvSpPr>
          <p:cNvPr id="41" name="Rectangle 2"/>
          <p:cNvSpPr>
            <a:spLocks noChangeArrowheads="1"/>
          </p:cNvSpPr>
          <p:nvPr/>
        </p:nvSpPr>
        <p:spPr bwMode="auto">
          <a:xfrm>
            <a:off x="865" y="-213856"/>
            <a:ext cx="65" cy="8858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974" numCol="1" anchor="ctr" anchorCtr="0" compatLnSpc="1">
            <a:prstTxWarp prst="textNoShape">
              <a:avLst/>
            </a:prstTxWarp>
            <a:spAutoFit/>
          </a:body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ndParaRPr>
          </a:p>
        </p:txBody>
      </p:sp>
      <p:sp>
        <p:nvSpPr>
          <p:cNvPr id="42" name="Rectangle 3"/>
          <p:cNvSpPr>
            <a:spLocks noChangeArrowheads="1"/>
          </p:cNvSpPr>
          <p:nvPr/>
        </p:nvSpPr>
        <p:spPr bwMode="auto">
          <a:xfrm>
            <a:off x="865" y="-213856"/>
            <a:ext cx="65" cy="8858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974" numCol="1" anchor="ctr" anchorCtr="0" compatLnSpc="1">
            <a:prstTxWarp prst="textNoShape">
              <a:avLst/>
            </a:prstTxWarp>
            <a:spAutoFit/>
          </a:body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ndParaRPr>
          </a:p>
        </p:txBody>
      </p:sp>
      <p:grpSp>
        <p:nvGrpSpPr>
          <p:cNvPr id="3" name="Group 2"/>
          <p:cNvGrpSpPr/>
          <p:nvPr/>
        </p:nvGrpSpPr>
        <p:grpSpPr>
          <a:xfrm>
            <a:off x="4837112" y="1491567"/>
            <a:ext cx="7551685" cy="4067918"/>
            <a:chOff x="4836934" y="1491292"/>
            <a:chExt cx="7552756" cy="4068495"/>
          </a:xfrm>
        </p:grpSpPr>
        <p:sp>
          <p:nvSpPr>
            <p:cNvPr id="18" name="TextBox 17"/>
            <p:cNvSpPr txBox="1"/>
            <p:nvPr/>
          </p:nvSpPr>
          <p:spPr>
            <a:xfrm>
              <a:off x="4836934" y="1491292"/>
              <a:ext cx="7552756" cy="1310963"/>
            </a:xfrm>
            <a:prstGeom prst="rect">
              <a:avLst/>
            </a:prstGeom>
            <a:noFill/>
            <a:ln w="38100">
              <a:noFill/>
            </a:ln>
          </p:spPr>
          <p:txBody>
            <a:bodyPr wrap="square" lIns="179259" tIns="143407" rIns="179259" bIns="143407"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2940" b="0" i="0" u="none" strike="noStrike" kern="0" cap="none" spc="0" normalizeH="0" baseline="0" noProof="0" dirty="0">
                  <a:ln>
                    <a:noFill/>
                  </a:ln>
                  <a:solidFill>
                    <a:prstClr val="white"/>
                  </a:solidFill>
                  <a:effectLst/>
                  <a:uLnTx/>
                  <a:uFillTx/>
                  <a:latin typeface="Segoe UI" panose="020B0502040204020203" pitchFamily="34" charset="0"/>
                  <a:ea typeface="宋体" panose="02010600030101010101" pitchFamily="2" charset="-122"/>
                  <a:cs typeface="Segoe UI" panose="020B0502040204020203" pitchFamily="34" charset="0"/>
                </a:rPr>
                <a:t>人脸检测</a:t>
              </a:r>
              <a:endParaRPr kumimoji="0" lang="en-US" sz="294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457112" marR="0" lvl="2" indent="0" defTabSz="914225" eaLnBrk="1" fontAlgn="auto" latinLnBrk="0" hangingPunct="1">
                <a:lnSpc>
                  <a:spcPct val="90000"/>
                </a:lnSpc>
                <a:spcBef>
                  <a:spcPts val="0"/>
                </a:spcBef>
                <a:spcAft>
                  <a:spcPts val="588"/>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t>
              </a:r>
              <a:r>
                <a:rPr kumimoji="0" lang="en-US" altLang="en-US" sz="1600" b="0" i="0" u="none" strike="noStrike" kern="0" cap="none" spc="0" normalizeH="0" baseline="0" noProof="0" dirty="0" err="1">
                  <a:ln>
                    <a:noFill/>
                  </a:ln>
                  <a:solidFill>
                    <a:prstClr val="white"/>
                  </a:solidFill>
                  <a:effectLst/>
                  <a:uLnTx/>
                  <a:uFillTx/>
                  <a:latin typeface="Segoe UI" panose="020B0502040204020203" pitchFamily="34" charset="0"/>
                  <a:cs typeface="Segoe UI" panose="020B0502040204020203" pitchFamily="34" charset="0"/>
                </a:rPr>
                <a:t>faceRectangle</a:t>
              </a:r>
              <a:r>
                <a:rPr kumimoji="0" lang="en-US" alt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{"width": 193, "height": 193, "left": 326, "top": 204}</a:t>
              </a:r>
            </a:p>
            <a:p>
              <a:pPr marL="457112" marR="0" lvl="2" indent="0" defTabSz="914225" eaLnBrk="1" fontAlgn="auto" latinLnBrk="0" hangingPunct="1">
                <a:lnSpc>
                  <a:spcPct val="90000"/>
                </a:lnSpc>
                <a:spcBef>
                  <a:spcPts val="0"/>
                </a:spcBef>
                <a:spcAft>
                  <a:spcPts val="588"/>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836934" y="2768547"/>
              <a:ext cx="6612956" cy="2791240"/>
            </a:xfrm>
            <a:prstGeom prst="rect">
              <a:avLst/>
            </a:prstGeom>
            <a:noFill/>
            <a:ln w="38100">
              <a:noFill/>
            </a:ln>
          </p:spPr>
          <p:txBody>
            <a:bodyPr wrap="square" lIns="179259" tIns="143407" rIns="179259" bIns="143407"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2940" b="0" i="0" u="none" strike="noStrike" kern="0" cap="none" spc="0" normalizeH="0" baseline="0" noProof="0" dirty="0">
                  <a:ln>
                    <a:noFill/>
                  </a:ln>
                  <a:solidFill>
                    <a:prstClr val="white"/>
                  </a:solidFill>
                  <a:effectLst/>
                  <a:uLnTx/>
                  <a:uFillTx/>
                  <a:latin typeface="Segoe UI" panose="020B0502040204020203" pitchFamily="34" charset="0"/>
                  <a:ea typeface="宋体" panose="02010600030101010101" pitchFamily="2" charset="-122"/>
                  <a:cs typeface="Segoe UI" panose="020B0502040204020203" pitchFamily="34" charset="0"/>
                </a:rPr>
                <a:t>情感指数</a:t>
              </a:r>
              <a:endParaRPr kumimoji="0" lang="en-US" sz="294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457112" marR="0" lvl="2" indent="0" defTabSz="914225"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“scores": { </a:t>
              </a: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"anger": 5.182241e-8,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"contempt": 0.0000242813,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"disgust": 5.621025e-7,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"fear": 0.00115027453,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"happiness": 1.06114619e-8,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"neutral": 0.003540177,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"sadness": 9.30888746e-7, </a:t>
              </a:r>
            </a:p>
            <a:p>
              <a:pPr marL="457112" marR="0" lvl="2" indent="0" defTabSz="91422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"surprise": 0.9952837}</a:t>
              </a:r>
              <a:endParaRPr kumimoji="0" lang="en-US" alt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pic>
        <p:nvPicPr>
          <p:cNvPr id="4" name="Picture 3"/>
          <p:cNvPicPr>
            <a:picLocks noChangeAspect="1"/>
          </p:cNvPicPr>
          <p:nvPr/>
        </p:nvPicPr>
        <p:blipFill>
          <a:blip r:embed="rId3"/>
          <a:stretch>
            <a:fillRect/>
          </a:stretch>
        </p:blipFill>
        <p:spPr>
          <a:xfrm>
            <a:off x="337668" y="1390177"/>
            <a:ext cx="4425330" cy="3562607"/>
          </a:xfrm>
          <a:prstGeom prst="rect">
            <a:avLst/>
          </a:prstGeom>
        </p:spPr>
      </p:pic>
      <p:pic>
        <p:nvPicPr>
          <p:cNvPr id="25" name="Picture 24"/>
          <p:cNvPicPr>
            <a:picLocks noChangeAspect="1"/>
          </p:cNvPicPr>
          <p:nvPr/>
        </p:nvPicPr>
        <p:blipFill rotWithShape="1">
          <a:blip r:embed="rId4"/>
          <a:srcRect t="1" r="6953" b="5294"/>
          <a:stretch/>
        </p:blipFill>
        <p:spPr>
          <a:xfrm>
            <a:off x="864" y="337702"/>
            <a:ext cx="1005698" cy="782766"/>
          </a:xfrm>
          <a:prstGeom prst="rect">
            <a:avLst/>
          </a:prstGeom>
        </p:spPr>
      </p:pic>
    </p:spTree>
    <p:extLst>
      <p:ext uri="{BB962C8B-B14F-4D97-AF65-F5344CB8AC3E}">
        <p14:creationId xmlns:p14="http://schemas.microsoft.com/office/powerpoint/2010/main" val="107573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581" y="170290"/>
            <a:ext cx="11652534" cy="899282"/>
          </a:xfrm>
        </p:spPr>
        <p:txBody>
          <a:bodyPr/>
          <a:lstStyle/>
          <a:p>
            <a:r>
              <a:rPr lang="zh-CN" altLang="en-US" sz="5399" dirty="0"/>
              <a:t>微软认知服务概览</a:t>
            </a:r>
            <a:endParaRPr lang="en-US" sz="5399" dirty="0"/>
          </a:p>
        </p:txBody>
      </p:sp>
      <p:grpSp>
        <p:nvGrpSpPr>
          <p:cNvPr id="120" name="Group 119"/>
          <p:cNvGrpSpPr/>
          <p:nvPr/>
        </p:nvGrpSpPr>
        <p:grpSpPr>
          <a:xfrm>
            <a:off x="644262" y="3550700"/>
            <a:ext cx="1828539" cy="627408"/>
            <a:chOff x="6746814" y="4411662"/>
            <a:chExt cx="2540895" cy="533401"/>
          </a:xfrm>
        </p:grpSpPr>
        <p:grpSp>
          <p:nvGrpSpPr>
            <p:cNvPr id="121" name="Group 120"/>
            <p:cNvGrpSpPr/>
            <p:nvPr/>
          </p:nvGrpSpPr>
          <p:grpSpPr>
            <a:xfrm>
              <a:off x="6746814" y="4411662"/>
              <a:ext cx="2540895" cy="533401"/>
              <a:chOff x="503237" y="3192462"/>
              <a:chExt cx="2540895" cy="533401"/>
            </a:xfrm>
          </p:grpSpPr>
          <p:sp>
            <p:nvSpPr>
              <p:cNvPr id="13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Parallelogram 137"/>
              <p:cNvSpPr/>
              <p:nvPr/>
            </p:nvSpPr>
            <p:spPr bwMode="auto">
              <a:xfrm>
                <a:off x="503237" y="31924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35" name="Rectangle 134"/>
            <p:cNvSpPr/>
            <p:nvPr/>
          </p:nvSpPr>
          <p:spPr>
            <a:xfrm>
              <a:off x="7194120" y="4520801"/>
              <a:ext cx="1923478" cy="329012"/>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情感识别</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41" name="Group 140"/>
          <p:cNvGrpSpPr/>
          <p:nvPr/>
        </p:nvGrpSpPr>
        <p:grpSpPr>
          <a:xfrm>
            <a:off x="8801249" y="2865196"/>
            <a:ext cx="1828541" cy="627408"/>
            <a:chOff x="641124" y="3191715"/>
            <a:chExt cx="2540895" cy="692108"/>
          </a:xfrm>
        </p:grpSpPr>
        <p:grpSp>
          <p:nvGrpSpPr>
            <p:cNvPr id="143" name="Group 142"/>
            <p:cNvGrpSpPr/>
            <p:nvPr/>
          </p:nvGrpSpPr>
          <p:grpSpPr>
            <a:xfrm>
              <a:off x="641124" y="3192462"/>
              <a:ext cx="2540895" cy="691361"/>
              <a:chOff x="503237" y="3192462"/>
              <a:chExt cx="2540895" cy="691361"/>
            </a:xfrm>
          </p:grpSpPr>
          <p:sp>
            <p:nvSpPr>
              <p:cNvPr id="145" name="Flowchart: Process 8"/>
              <p:cNvSpPr/>
              <p:nvPr/>
            </p:nvSpPr>
            <p:spPr bwMode="auto">
              <a:xfrm>
                <a:off x="584200" y="3192462"/>
                <a:ext cx="2459932" cy="69136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Parallelogram 145"/>
              <p:cNvSpPr/>
              <p:nvPr/>
            </p:nvSpPr>
            <p:spPr bwMode="auto">
              <a:xfrm>
                <a:off x="503237" y="3192463"/>
                <a:ext cx="427037" cy="69136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44" name="Rectangle 143"/>
            <p:cNvSpPr/>
            <p:nvPr/>
          </p:nvSpPr>
          <p:spPr>
            <a:xfrm>
              <a:off x="1078744" y="3191715"/>
              <a:ext cx="1923478" cy="691360"/>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必应网络搜索</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47" name="Group 146"/>
          <p:cNvGrpSpPr/>
          <p:nvPr/>
        </p:nvGrpSpPr>
        <p:grpSpPr>
          <a:xfrm>
            <a:off x="8801249" y="3515153"/>
            <a:ext cx="1828541" cy="658781"/>
            <a:chOff x="641124" y="3771813"/>
            <a:chExt cx="2540895" cy="635191"/>
          </a:xfrm>
        </p:grpSpPr>
        <p:grpSp>
          <p:nvGrpSpPr>
            <p:cNvPr id="148" name="Group 147"/>
            <p:cNvGrpSpPr/>
            <p:nvPr/>
          </p:nvGrpSpPr>
          <p:grpSpPr>
            <a:xfrm>
              <a:off x="641124" y="3802062"/>
              <a:ext cx="2540895" cy="604942"/>
              <a:chOff x="503237" y="3192462"/>
              <a:chExt cx="2540895" cy="604942"/>
            </a:xfrm>
          </p:grpSpPr>
          <p:sp>
            <p:nvSpPr>
              <p:cNvPr id="150" name="Flowchart: Process 8"/>
              <p:cNvSpPr/>
              <p:nvPr/>
            </p:nvSpPr>
            <p:spPr bwMode="auto">
              <a:xfrm>
                <a:off x="584200" y="3192462"/>
                <a:ext cx="2459932" cy="60494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Parallelogram 150"/>
              <p:cNvSpPr/>
              <p:nvPr/>
            </p:nvSpPr>
            <p:spPr bwMode="auto">
              <a:xfrm>
                <a:off x="503237" y="3192463"/>
                <a:ext cx="427037" cy="604941"/>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49" name="Rectangle 148"/>
            <p:cNvSpPr/>
            <p:nvPr/>
          </p:nvSpPr>
          <p:spPr>
            <a:xfrm>
              <a:off x="1078744" y="3771813"/>
              <a:ext cx="1923478" cy="604941"/>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必应视频搜索</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62" name="Group 161"/>
          <p:cNvGrpSpPr/>
          <p:nvPr/>
        </p:nvGrpSpPr>
        <p:grpSpPr>
          <a:xfrm>
            <a:off x="2686892" y="3544441"/>
            <a:ext cx="1817135" cy="627408"/>
            <a:chOff x="9620946" y="5021262"/>
            <a:chExt cx="2540895" cy="533401"/>
          </a:xfrm>
        </p:grpSpPr>
        <p:grpSp>
          <p:nvGrpSpPr>
            <p:cNvPr id="163" name="Group 162"/>
            <p:cNvGrpSpPr/>
            <p:nvPr/>
          </p:nvGrpSpPr>
          <p:grpSpPr>
            <a:xfrm>
              <a:off x="9620946" y="5021262"/>
              <a:ext cx="2540895" cy="533401"/>
              <a:chOff x="503237" y="3802062"/>
              <a:chExt cx="2540895" cy="533401"/>
            </a:xfrm>
          </p:grpSpPr>
          <p:sp>
            <p:nvSpPr>
              <p:cNvPr id="165"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Parallelogram 165"/>
              <p:cNvSpPr/>
              <p:nvPr/>
            </p:nvSpPr>
            <p:spPr bwMode="auto">
              <a:xfrm>
                <a:off x="503237" y="38020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64" name="Rectangle 163"/>
            <p:cNvSpPr/>
            <p:nvPr/>
          </p:nvSpPr>
          <p:spPr>
            <a:xfrm>
              <a:off x="10089693" y="5125889"/>
              <a:ext cx="1923478" cy="324146"/>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声纹识别</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72" name="Group 171"/>
          <p:cNvGrpSpPr/>
          <p:nvPr/>
        </p:nvGrpSpPr>
        <p:grpSpPr>
          <a:xfrm>
            <a:off x="2689916" y="2868911"/>
            <a:ext cx="1827808" cy="627407"/>
            <a:chOff x="9620946" y="3192461"/>
            <a:chExt cx="2540893" cy="533402"/>
          </a:xfrm>
        </p:grpSpPr>
        <p:grpSp>
          <p:nvGrpSpPr>
            <p:cNvPr id="173" name="Group 172"/>
            <p:cNvGrpSpPr/>
            <p:nvPr/>
          </p:nvGrpSpPr>
          <p:grpSpPr>
            <a:xfrm>
              <a:off x="9620946" y="3192461"/>
              <a:ext cx="2540893" cy="533402"/>
              <a:chOff x="503237" y="3192461"/>
              <a:chExt cx="2540893" cy="533402"/>
            </a:xfrm>
          </p:grpSpPr>
          <p:sp>
            <p:nvSpPr>
              <p:cNvPr id="175" name="Flowchart: Process 8"/>
              <p:cNvSpPr/>
              <p:nvPr/>
            </p:nvSpPr>
            <p:spPr bwMode="auto">
              <a:xfrm>
                <a:off x="584198" y="3192461"/>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Parallelogram 175"/>
              <p:cNvSpPr/>
              <p:nvPr/>
            </p:nvSpPr>
            <p:spPr bwMode="auto">
              <a:xfrm>
                <a:off x="503237" y="31924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74" name="Rectangle 173"/>
            <p:cNvSpPr/>
            <p:nvPr/>
          </p:nvSpPr>
          <p:spPr>
            <a:xfrm>
              <a:off x="10078146" y="3268662"/>
              <a:ext cx="1923478" cy="388654"/>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自定义智能语音识别服务</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77" name="Group 176"/>
          <p:cNvGrpSpPr/>
          <p:nvPr/>
        </p:nvGrpSpPr>
        <p:grpSpPr>
          <a:xfrm>
            <a:off x="644260" y="2872041"/>
            <a:ext cx="1828541" cy="627408"/>
            <a:chOff x="6746813" y="3192469"/>
            <a:chExt cx="2540897" cy="533402"/>
          </a:xfrm>
        </p:grpSpPr>
        <p:grpSp>
          <p:nvGrpSpPr>
            <p:cNvPr id="178" name="Group 177"/>
            <p:cNvGrpSpPr/>
            <p:nvPr/>
          </p:nvGrpSpPr>
          <p:grpSpPr>
            <a:xfrm>
              <a:off x="6746813" y="3192469"/>
              <a:ext cx="2540897" cy="533402"/>
              <a:chOff x="503236" y="3192469"/>
              <a:chExt cx="2540897" cy="533402"/>
            </a:xfrm>
          </p:grpSpPr>
          <p:sp>
            <p:nvSpPr>
              <p:cNvPr id="180" name="Flowchart: Process 8"/>
              <p:cNvSpPr/>
              <p:nvPr/>
            </p:nvSpPr>
            <p:spPr bwMode="auto">
              <a:xfrm>
                <a:off x="584200" y="3192470"/>
                <a:ext cx="2459933" cy="5334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Parallelogram 180"/>
              <p:cNvSpPr/>
              <p:nvPr/>
            </p:nvSpPr>
            <p:spPr bwMode="auto">
              <a:xfrm>
                <a:off x="503236" y="3192469"/>
                <a:ext cx="427037" cy="533401"/>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79" name="Rectangle 178"/>
            <p:cNvSpPr/>
            <p:nvPr/>
          </p:nvSpPr>
          <p:spPr>
            <a:xfrm>
              <a:off x="7194121" y="3268665"/>
              <a:ext cx="1923478" cy="388654"/>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计算机视觉</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220" name="Group 219"/>
          <p:cNvGrpSpPr/>
          <p:nvPr/>
        </p:nvGrpSpPr>
        <p:grpSpPr>
          <a:xfrm>
            <a:off x="644263" y="4229361"/>
            <a:ext cx="1837241" cy="627408"/>
            <a:chOff x="6746814" y="3802062"/>
            <a:chExt cx="2540895" cy="533401"/>
          </a:xfrm>
        </p:grpSpPr>
        <p:grpSp>
          <p:nvGrpSpPr>
            <p:cNvPr id="221" name="Group 220"/>
            <p:cNvGrpSpPr/>
            <p:nvPr/>
          </p:nvGrpSpPr>
          <p:grpSpPr>
            <a:xfrm>
              <a:off x="6746814" y="3802062"/>
              <a:ext cx="2540895" cy="533401"/>
              <a:chOff x="503237" y="3192462"/>
              <a:chExt cx="2540895" cy="533401"/>
            </a:xfrm>
          </p:grpSpPr>
          <p:sp>
            <p:nvSpPr>
              <p:cNvPr id="22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Parallelogram 223"/>
              <p:cNvSpPr/>
              <p:nvPr/>
            </p:nvSpPr>
            <p:spPr bwMode="auto">
              <a:xfrm>
                <a:off x="503237" y="31924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222" name="Rectangle 221"/>
            <p:cNvSpPr/>
            <p:nvPr/>
          </p:nvSpPr>
          <p:spPr>
            <a:xfrm>
              <a:off x="7194120" y="3892910"/>
              <a:ext cx="1923478" cy="388654"/>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人脸识别</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244" name="Group 243"/>
          <p:cNvGrpSpPr/>
          <p:nvPr/>
        </p:nvGrpSpPr>
        <p:grpSpPr>
          <a:xfrm>
            <a:off x="8801249" y="4229272"/>
            <a:ext cx="1828541" cy="627410"/>
            <a:chOff x="641124" y="3192461"/>
            <a:chExt cx="2957919" cy="604942"/>
          </a:xfrm>
        </p:grpSpPr>
        <p:grpSp>
          <p:nvGrpSpPr>
            <p:cNvPr id="245" name="Group 244"/>
            <p:cNvGrpSpPr/>
            <p:nvPr/>
          </p:nvGrpSpPr>
          <p:grpSpPr>
            <a:xfrm>
              <a:off x="641124" y="3192462"/>
              <a:ext cx="2957919" cy="604941"/>
              <a:chOff x="503237" y="3192462"/>
              <a:chExt cx="2957919" cy="604941"/>
            </a:xfrm>
          </p:grpSpPr>
          <p:sp>
            <p:nvSpPr>
              <p:cNvPr id="247"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Parallelogram 247"/>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246" name="Rectangle 245"/>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必应图片搜索</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sp>
        <p:nvSpPr>
          <p:cNvPr id="108" name="Rectangle 107"/>
          <p:cNvSpPr/>
          <p:nvPr/>
        </p:nvSpPr>
        <p:spPr>
          <a:xfrm>
            <a:off x="2689915" y="2193380"/>
            <a:ext cx="1828541" cy="627408"/>
          </a:xfrm>
          <a:prstGeom prst="rect">
            <a:avLst/>
          </a:prstGeom>
          <a:solidFill>
            <a:schemeClr val="accent5"/>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zh-CN"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语音</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 name="Group 13"/>
          <p:cNvGrpSpPr/>
          <p:nvPr/>
        </p:nvGrpSpPr>
        <p:grpSpPr>
          <a:xfrm>
            <a:off x="8801249" y="2193380"/>
            <a:ext cx="1828541" cy="627408"/>
            <a:chOff x="8345386" y="1894686"/>
            <a:chExt cx="3346704" cy="640080"/>
          </a:xfrm>
          <a:solidFill>
            <a:srgbClr val="0070C0"/>
          </a:solidFill>
        </p:grpSpPr>
        <p:sp>
          <p:nvSpPr>
            <p:cNvPr id="115" name="Rectangle 114"/>
            <p:cNvSpPr/>
            <p:nvPr/>
          </p:nvSpPr>
          <p:spPr>
            <a:xfrm>
              <a:off x="8345386" y="1894686"/>
              <a:ext cx="3346704" cy="640080"/>
            </a:xfrm>
            <a:prstGeom prst="rect">
              <a:avLst/>
            </a:prstGeom>
            <a:grp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TextBox 78"/>
            <p:cNvSpPr txBox="1"/>
            <p:nvPr/>
          </p:nvSpPr>
          <p:spPr>
            <a:xfrm>
              <a:off x="8928799" y="1923608"/>
              <a:ext cx="2763291" cy="572464"/>
            </a:xfrm>
            <a:prstGeom prst="rect">
              <a:avLst/>
            </a:prstGeom>
            <a:grpFill/>
          </p:spPr>
          <p:txBody>
            <a:bodyPr wrap="square" lIns="179259" tIns="143407" rIns="179259" bIns="143407" rtlCol="0" anchor="ctr">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搜索</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ndParaRPr>
            </a:p>
          </p:txBody>
        </p:sp>
      </p:grpSp>
      <p:grpSp>
        <p:nvGrpSpPr>
          <p:cNvPr id="16" name="Group 15"/>
          <p:cNvGrpSpPr/>
          <p:nvPr/>
        </p:nvGrpSpPr>
        <p:grpSpPr>
          <a:xfrm>
            <a:off x="654759" y="2193380"/>
            <a:ext cx="1828541" cy="627408"/>
            <a:chOff x="803519" y="1881281"/>
            <a:chExt cx="3348223" cy="640080"/>
          </a:xfrm>
          <a:solidFill>
            <a:schemeClr val="bg2"/>
          </a:solidFill>
        </p:grpSpPr>
        <p:sp>
          <p:nvSpPr>
            <p:cNvPr id="260" name="Rectangle 259"/>
            <p:cNvSpPr/>
            <p:nvPr/>
          </p:nvSpPr>
          <p:spPr>
            <a:xfrm>
              <a:off x="803519" y="1881281"/>
              <a:ext cx="3346704" cy="640080"/>
            </a:xfrm>
            <a:prstGeom prst="rect">
              <a:avLst/>
            </a:prstGeom>
            <a:grp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TextBox 81"/>
            <p:cNvSpPr txBox="1"/>
            <p:nvPr/>
          </p:nvSpPr>
          <p:spPr>
            <a:xfrm>
              <a:off x="1366843" y="1913883"/>
              <a:ext cx="2784899" cy="572464"/>
            </a:xfrm>
            <a:prstGeom prst="rect">
              <a:avLst/>
            </a:prstGeom>
            <a:grpFill/>
          </p:spPr>
          <p:txBody>
            <a:bodyPr wrap="square" lIns="179259" tIns="143407" rIns="179259" bIns="143407" rtlCol="0" anchor="ctr">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视觉</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ndParaRPr>
            </a:p>
          </p:txBody>
        </p:sp>
      </p:grpSp>
      <p:sp>
        <p:nvSpPr>
          <p:cNvPr id="73" name="Right Bracket 72"/>
          <p:cNvSpPr/>
          <p:nvPr/>
        </p:nvSpPr>
        <p:spPr>
          <a:xfrm rot="16200000">
            <a:off x="6056978" y="-3613325"/>
            <a:ext cx="216819" cy="11191217"/>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nvGrpSpPr>
          <p:cNvPr id="77" name="Group 76"/>
          <p:cNvGrpSpPr/>
          <p:nvPr/>
        </p:nvGrpSpPr>
        <p:grpSpPr>
          <a:xfrm>
            <a:off x="8788884" y="4910604"/>
            <a:ext cx="1828541" cy="627410"/>
            <a:chOff x="641124" y="3192461"/>
            <a:chExt cx="2957919" cy="604942"/>
          </a:xfrm>
        </p:grpSpPr>
        <p:grpSp>
          <p:nvGrpSpPr>
            <p:cNvPr id="78" name="Group 77"/>
            <p:cNvGrpSpPr/>
            <p:nvPr/>
          </p:nvGrpSpPr>
          <p:grpSpPr>
            <a:xfrm>
              <a:off x="641124" y="3192462"/>
              <a:ext cx="2957919" cy="604941"/>
              <a:chOff x="503237" y="3192462"/>
              <a:chExt cx="2957919" cy="604941"/>
            </a:xfrm>
          </p:grpSpPr>
          <p:sp>
            <p:nvSpPr>
              <p:cNvPr id="81"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Parallelogram 82"/>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80" name="Rectangle 79"/>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必应新闻搜索</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84" name="Group 83"/>
          <p:cNvGrpSpPr/>
          <p:nvPr/>
        </p:nvGrpSpPr>
        <p:grpSpPr>
          <a:xfrm>
            <a:off x="8788884" y="5593352"/>
            <a:ext cx="1828541" cy="627410"/>
            <a:chOff x="641124" y="3192461"/>
            <a:chExt cx="2957919" cy="604942"/>
          </a:xfrm>
        </p:grpSpPr>
        <p:grpSp>
          <p:nvGrpSpPr>
            <p:cNvPr id="85" name="Group 84"/>
            <p:cNvGrpSpPr/>
            <p:nvPr/>
          </p:nvGrpSpPr>
          <p:grpSpPr>
            <a:xfrm>
              <a:off x="641124" y="3192462"/>
              <a:ext cx="2957919" cy="604941"/>
              <a:chOff x="503237" y="3192462"/>
              <a:chExt cx="2957919" cy="604941"/>
            </a:xfrm>
          </p:grpSpPr>
          <p:sp>
            <p:nvSpPr>
              <p:cNvPr id="87"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Parallelogram 87"/>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86" name="Rectangle 85"/>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必应自动建议</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61" name="Group 60"/>
          <p:cNvGrpSpPr/>
          <p:nvPr/>
        </p:nvGrpSpPr>
        <p:grpSpPr>
          <a:xfrm>
            <a:off x="4738799" y="2865368"/>
            <a:ext cx="1828541" cy="627408"/>
            <a:chOff x="641124" y="3191715"/>
            <a:chExt cx="2540895" cy="692108"/>
          </a:xfrm>
        </p:grpSpPr>
        <p:grpSp>
          <p:nvGrpSpPr>
            <p:cNvPr id="62" name="Group 61"/>
            <p:cNvGrpSpPr/>
            <p:nvPr/>
          </p:nvGrpSpPr>
          <p:grpSpPr>
            <a:xfrm>
              <a:off x="641124" y="3192462"/>
              <a:ext cx="2540895" cy="691361"/>
              <a:chOff x="503237" y="3192462"/>
              <a:chExt cx="2540895" cy="691361"/>
            </a:xfrm>
          </p:grpSpPr>
          <p:sp>
            <p:nvSpPr>
              <p:cNvPr id="64" name="Flowchart: Process 8"/>
              <p:cNvSpPr/>
              <p:nvPr/>
            </p:nvSpPr>
            <p:spPr bwMode="auto">
              <a:xfrm>
                <a:off x="584200" y="3192462"/>
                <a:ext cx="2459932" cy="69136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Parallelogram 64"/>
              <p:cNvSpPr/>
              <p:nvPr/>
            </p:nvSpPr>
            <p:spPr bwMode="auto">
              <a:xfrm>
                <a:off x="503237" y="3192463"/>
                <a:ext cx="427037" cy="69136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63" name="Rectangle 62"/>
            <p:cNvSpPr/>
            <p:nvPr/>
          </p:nvSpPr>
          <p:spPr>
            <a:xfrm>
              <a:off x="1078744" y="3191715"/>
              <a:ext cx="1923478" cy="691360"/>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必应拼写检查</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66" name="Group 65"/>
          <p:cNvGrpSpPr/>
          <p:nvPr/>
        </p:nvGrpSpPr>
        <p:grpSpPr>
          <a:xfrm>
            <a:off x="4738799" y="3515325"/>
            <a:ext cx="1828541" cy="658781"/>
            <a:chOff x="641124" y="3771813"/>
            <a:chExt cx="2540895" cy="635191"/>
          </a:xfrm>
        </p:grpSpPr>
        <p:grpSp>
          <p:nvGrpSpPr>
            <p:cNvPr id="67" name="Group 66"/>
            <p:cNvGrpSpPr/>
            <p:nvPr/>
          </p:nvGrpSpPr>
          <p:grpSpPr>
            <a:xfrm>
              <a:off x="641124" y="3802062"/>
              <a:ext cx="2540895" cy="604942"/>
              <a:chOff x="503237" y="3192462"/>
              <a:chExt cx="2540895" cy="604942"/>
            </a:xfrm>
          </p:grpSpPr>
          <p:sp>
            <p:nvSpPr>
              <p:cNvPr id="69" name="Flowchart: Process 8"/>
              <p:cNvSpPr/>
              <p:nvPr/>
            </p:nvSpPr>
            <p:spPr bwMode="auto">
              <a:xfrm>
                <a:off x="584200" y="3192462"/>
                <a:ext cx="2459932" cy="60494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Parallelogram 69"/>
              <p:cNvSpPr/>
              <p:nvPr/>
            </p:nvSpPr>
            <p:spPr bwMode="auto">
              <a:xfrm>
                <a:off x="503237" y="3192463"/>
                <a:ext cx="427037" cy="604941"/>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68" name="Rectangle 67"/>
            <p:cNvSpPr/>
            <p:nvPr/>
          </p:nvSpPr>
          <p:spPr>
            <a:xfrm>
              <a:off x="1078744" y="3771813"/>
              <a:ext cx="1923478" cy="604941"/>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语言理解智能服务</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71" name="Group 70"/>
          <p:cNvGrpSpPr/>
          <p:nvPr/>
        </p:nvGrpSpPr>
        <p:grpSpPr>
          <a:xfrm>
            <a:off x="4738799" y="4229444"/>
            <a:ext cx="1828541" cy="627410"/>
            <a:chOff x="641124" y="3192461"/>
            <a:chExt cx="2957919" cy="604942"/>
          </a:xfrm>
        </p:grpSpPr>
        <p:grpSp>
          <p:nvGrpSpPr>
            <p:cNvPr id="72" name="Group 71"/>
            <p:cNvGrpSpPr/>
            <p:nvPr/>
          </p:nvGrpSpPr>
          <p:grpSpPr>
            <a:xfrm>
              <a:off x="641124" y="3192462"/>
              <a:ext cx="2957919" cy="604941"/>
              <a:chOff x="503237" y="3192462"/>
              <a:chExt cx="2957919" cy="604941"/>
            </a:xfrm>
          </p:grpSpPr>
          <p:sp>
            <p:nvSpPr>
              <p:cNvPr id="75"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allelogram 75"/>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74" name="Rectangle 73"/>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a:ln>
                    <a:noFill/>
                  </a:ln>
                  <a:gradFill>
                    <a:gsLst>
                      <a:gs pos="0">
                        <a:srgbClr val="404040"/>
                      </a:gs>
                      <a:gs pos="100000">
                        <a:srgbClr val="404040"/>
                      </a:gs>
                    </a:gsLst>
                    <a:lin ang="5400000" scaled="0"/>
                  </a:gradFill>
                  <a:effectLst/>
                  <a:uLnTx/>
                  <a:uFillTx/>
                  <a:latin typeface="Segoe UI"/>
                </a:rPr>
                <a:t>文本分</a:t>
              </a: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析</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 </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89" name="Group 88"/>
          <p:cNvGrpSpPr/>
          <p:nvPr/>
        </p:nvGrpSpPr>
        <p:grpSpPr>
          <a:xfrm>
            <a:off x="4738799" y="2193552"/>
            <a:ext cx="1828541" cy="627408"/>
            <a:chOff x="8345386" y="1894686"/>
            <a:chExt cx="3346704" cy="640080"/>
          </a:xfrm>
          <a:solidFill>
            <a:srgbClr val="0070C0"/>
          </a:solidFill>
        </p:grpSpPr>
        <p:sp>
          <p:nvSpPr>
            <p:cNvPr id="90" name="Rectangle 89"/>
            <p:cNvSpPr/>
            <p:nvPr/>
          </p:nvSpPr>
          <p:spPr>
            <a:xfrm>
              <a:off x="8345386" y="1894686"/>
              <a:ext cx="3346704" cy="640080"/>
            </a:xfrm>
            <a:prstGeom prst="rect">
              <a:avLst/>
            </a:prstGeom>
            <a:grp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1" name="TextBox 90"/>
            <p:cNvSpPr txBox="1"/>
            <p:nvPr/>
          </p:nvSpPr>
          <p:spPr>
            <a:xfrm>
              <a:off x="8928799" y="1923608"/>
              <a:ext cx="2763291" cy="572464"/>
            </a:xfrm>
            <a:prstGeom prst="rect">
              <a:avLst/>
            </a:prstGeom>
            <a:grpFill/>
          </p:spPr>
          <p:txBody>
            <a:bodyPr wrap="square" lIns="179259" tIns="143407" rIns="179259" bIns="143407" rtlCol="0" anchor="ctr">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语言</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ndParaRPr>
            </a:p>
          </p:txBody>
        </p:sp>
      </p:grpSp>
      <p:grpSp>
        <p:nvGrpSpPr>
          <p:cNvPr id="92" name="Group 91"/>
          <p:cNvGrpSpPr/>
          <p:nvPr/>
        </p:nvGrpSpPr>
        <p:grpSpPr>
          <a:xfrm>
            <a:off x="4726433" y="4910776"/>
            <a:ext cx="1828541" cy="627410"/>
            <a:chOff x="641124" y="3192461"/>
            <a:chExt cx="2957919" cy="604942"/>
          </a:xfrm>
        </p:grpSpPr>
        <p:grpSp>
          <p:nvGrpSpPr>
            <p:cNvPr id="93" name="Group 92"/>
            <p:cNvGrpSpPr/>
            <p:nvPr/>
          </p:nvGrpSpPr>
          <p:grpSpPr>
            <a:xfrm>
              <a:off x="641124" y="3192462"/>
              <a:ext cx="2957919" cy="604941"/>
              <a:chOff x="503237" y="3192462"/>
              <a:chExt cx="2957919" cy="604941"/>
            </a:xfrm>
          </p:grpSpPr>
          <p:sp>
            <p:nvSpPr>
              <p:cNvPr id="95"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Parallelogram 95"/>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94" name="Rectangle 93"/>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网络级语言模型</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97" name="Group 96"/>
          <p:cNvGrpSpPr/>
          <p:nvPr/>
        </p:nvGrpSpPr>
        <p:grpSpPr>
          <a:xfrm>
            <a:off x="4726433" y="5593524"/>
            <a:ext cx="1828541" cy="627410"/>
            <a:chOff x="641124" y="3192461"/>
            <a:chExt cx="2957919" cy="604942"/>
          </a:xfrm>
        </p:grpSpPr>
        <p:grpSp>
          <p:nvGrpSpPr>
            <p:cNvPr id="98" name="Group 97"/>
            <p:cNvGrpSpPr/>
            <p:nvPr/>
          </p:nvGrpSpPr>
          <p:grpSpPr>
            <a:xfrm>
              <a:off x="641124" y="3192462"/>
              <a:ext cx="2957919" cy="604941"/>
              <a:chOff x="503237" y="3192462"/>
              <a:chExt cx="2957919" cy="604941"/>
            </a:xfrm>
          </p:grpSpPr>
          <p:sp>
            <p:nvSpPr>
              <p:cNvPr id="100"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Parallelogram 100"/>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99" name="Rectangle 98"/>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语言分析</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34" name="Group 133"/>
          <p:cNvGrpSpPr/>
          <p:nvPr/>
        </p:nvGrpSpPr>
        <p:grpSpPr>
          <a:xfrm>
            <a:off x="6770024" y="2865196"/>
            <a:ext cx="1828541" cy="627408"/>
            <a:chOff x="641124" y="3191715"/>
            <a:chExt cx="2540895" cy="692108"/>
          </a:xfrm>
        </p:grpSpPr>
        <p:grpSp>
          <p:nvGrpSpPr>
            <p:cNvPr id="137" name="Group 136"/>
            <p:cNvGrpSpPr/>
            <p:nvPr/>
          </p:nvGrpSpPr>
          <p:grpSpPr>
            <a:xfrm>
              <a:off x="641124" y="3192462"/>
              <a:ext cx="2540895" cy="691361"/>
              <a:chOff x="503237" y="3192462"/>
              <a:chExt cx="2540895" cy="691361"/>
            </a:xfrm>
          </p:grpSpPr>
          <p:sp>
            <p:nvSpPr>
              <p:cNvPr id="140" name="Flowchart: Process 8"/>
              <p:cNvSpPr/>
              <p:nvPr/>
            </p:nvSpPr>
            <p:spPr bwMode="auto">
              <a:xfrm>
                <a:off x="584200" y="3192462"/>
                <a:ext cx="2459932" cy="69136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Parallelogram 141"/>
              <p:cNvSpPr/>
              <p:nvPr/>
            </p:nvSpPr>
            <p:spPr bwMode="auto">
              <a:xfrm>
                <a:off x="503237" y="3192463"/>
                <a:ext cx="427037" cy="69136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39" name="Rectangle 138"/>
            <p:cNvSpPr/>
            <p:nvPr/>
          </p:nvSpPr>
          <p:spPr>
            <a:xfrm>
              <a:off x="1078744" y="3191715"/>
              <a:ext cx="1923478" cy="691360"/>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学术搜索</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52" name="Group 151"/>
          <p:cNvGrpSpPr/>
          <p:nvPr/>
        </p:nvGrpSpPr>
        <p:grpSpPr>
          <a:xfrm>
            <a:off x="6770024" y="3515153"/>
            <a:ext cx="1828541" cy="658781"/>
            <a:chOff x="641124" y="3771813"/>
            <a:chExt cx="2540895" cy="635191"/>
          </a:xfrm>
        </p:grpSpPr>
        <p:grpSp>
          <p:nvGrpSpPr>
            <p:cNvPr id="153" name="Group 152"/>
            <p:cNvGrpSpPr/>
            <p:nvPr/>
          </p:nvGrpSpPr>
          <p:grpSpPr>
            <a:xfrm>
              <a:off x="641124" y="3802062"/>
              <a:ext cx="2540895" cy="604942"/>
              <a:chOff x="503237" y="3192462"/>
              <a:chExt cx="2540895" cy="604942"/>
            </a:xfrm>
          </p:grpSpPr>
          <p:sp>
            <p:nvSpPr>
              <p:cNvPr id="155" name="Flowchart: Process 8"/>
              <p:cNvSpPr/>
              <p:nvPr/>
            </p:nvSpPr>
            <p:spPr bwMode="auto">
              <a:xfrm>
                <a:off x="584200" y="3192462"/>
                <a:ext cx="2459932" cy="60494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Parallelogram 155"/>
              <p:cNvSpPr/>
              <p:nvPr/>
            </p:nvSpPr>
            <p:spPr bwMode="auto">
              <a:xfrm>
                <a:off x="503237" y="3192463"/>
                <a:ext cx="427037" cy="604941"/>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54" name="Rectangle 153"/>
            <p:cNvSpPr/>
            <p:nvPr/>
          </p:nvSpPr>
          <p:spPr>
            <a:xfrm>
              <a:off x="1078744" y="3771813"/>
              <a:ext cx="1923478" cy="604941"/>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实体链接智能服务</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57" name="Group 156"/>
          <p:cNvGrpSpPr/>
          <p:nvPr/>
        </p:nvGrpSpPr>
        <p:grpSpPr>
          <a:xfrm>
            <a:off x="6770024" y="4229272"/>
            <a:ext cx="1828541" cy="627410"/>
            <a:chOff x="641124" y="3192461"/>
            <a:chExt cx="2957919" cy="604942"/>
          </a:xfrm>
        </p:grpSpPr>
        <p:grpSp>
          <p:nvGrpSpPr>
            <p:cNvPr id="158" name="Group 157"/>
            <p:cNvGrpSpPr/>
            <p:nvPr/>
          </p:nvGrpSpPr>
          <p:grpSpPr>
            <a:xfrm>
              <a:off x="641124" y="3192462"/>
              <a:ext cx="2957919" cy="604941"/>
              <a:chOff x="503237" y="3192462"/>
              <a:chExt cx="2957919" cy="604941"/>
            </a:xfrm>
          </p:grpSpPr>
          <p:sp>
            <p:nvSpPr>
              <p:cNvPr id="160"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Parallelogram 160"/>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59" name="Rectangle 158"/>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推荐</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67" name="Group 166"/>
          <p:cNvGrpSpPr/>
          <p:nvPr/>
        </p:nvGrpSpPr>
        <p:grpSpPr>
          <a:xfrm>
            <a:off x="6770024" y="2193380"/>
            <a:ext cx="1828541" cy="627408"/>
            <a:chOff x="8345386" y="1894686"/>
            <a:chExt cx="3346704" cy="640080"/>
          </a:xfrm>
          <a:solidFill>
            <a:srgbClr val="0070C0"/>
          </a:solidFill>
        </p:grpSpPr>
        <p:sp>
          <p:nvSpPr>
            <p:cNvPr id="168" name="Rectangle 167"/>
            <p:cNvSpPr/>
            <p:nvPr/>
          </p:nvSpPr>
          <p:spPr>
            <a:xfrm>
              <a:off x="8345386" y="1894686"/>
              <a:ext cx="3346704" cy="640080"/>
            </a:xfrm>
            <a:prstGeom prst="rect">
              <a:avLst/>
            </a:prstGeom>
            <a:grp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TextBox 168"/>
            <p:cNvSpPr txBox="1"/>
            <p:nvPr/>
          </p:nvSpPr>
          <p:spPr>
            <a:xfrm>
              <a:off x="8928799" y="1923608"/>
              <a:ext cx="2763291" cy="572464"/>
            </a:xfrm>
            <a:prstGeom prst="rect">
              <a:avLst/>
            </a:prstGeom>
            <a:grpFill/>
          </p:spPr>
          <p:txBody>
            <a:bodyPr wrap="square" lIns="179259" tIns="143407" rIns="179259" bIns="143407" rtlCol="0" anchor="ctr">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zh-CN" alt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知识</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ndParaRPr>
            </a:p>
          </p:txBody>
        </p:sp>
      </p:grpSp>
      <p:grpSp>
        <p:nvGrpSpPr>
          <p:cNvPr id="170" name="Group 169"/>
          <p:cNvGrpSpPr/>
          <p:nvPr/>
        </p:nvGrpSpPr>
        <p:grpSpPr>
          <a:xfrm>
            <a:off x="6757659" y="4910604"/>
            <a:ext cx="1828541" cy="627410"/>
            <a:chOff x="641124" y="3192461"/>
            <a:chExt cx="2957919" cy="604942"/>
          </a:xfrm>
        </p:grpSpPr>
        <p:grpSp>
          <p:nvGrpSpPr>
            <p:cNvPr id="171" name="Group 170"/>
            <p:cNvGrpSpPr/>
            <p:nvPr/>
          </p:nvGrpSpPr>
          <p:grpSpPr>
            <a:xfrm>
              <a:off x="641124" y="3192462"/>
              <a:ext cx="2957919" cy="604941"/>
              <a:chOff x="503237" y="3192462"/>
              <a:chExt cx="2957919" cy="604941"/>
            </a:xfrm>
          </p:grpSpPr>
          <p:sp>
            <p:nvSpPr>
              <p:cNvPr id="183" name="Flowchart: Process 8"/>
              <p:cNvSpPr/>
              <p:nvPr/>
            </p:nvSpPr>
            <p:spPr bwMode="auto">
              <a:xfrm>
                <a:off x="584199" y="3192462"/>
                <a:ext cx="2876957" cy="6049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Parallelogram 183"/>
              <p:cNvSpPr/>
              <p:nvPr/>
            </p:nvSpPr>
            <p:spPr bwMode="auto">
              <a:xfrm>
                <a:off x="503237" y="3192463"/>
                <a:ext cx="427037" cy="60494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82" name="Rectangle 181"/>
            <p:cNvSpPr/>
            <p:nvPr/>
          </p:nvSpPr>
          <p:spPr>
            <a:xfrm>
              <a:off x="1156762" y="3192461"/>
              <a:ext cx="1855410" cy="592429"/>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知识搜索服务</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17" name="Group 116"/>
          <p:cNvGrpSpPr/>
          <p:nvPr/>
        </p:nvGrpSpPr>
        <p:grpSpPr>
          <a:xfrm>
            <a:off x="631898" y="4910777"/>
            <a:ext cx="1837241" cy="627408"/>
            <a:chOff x="6746814" y="3802062"/>
            <a:chExt cx="2540895" cy="533401"/>
          </a:xfrm>
        </p:grpSpPr>
        <p:grpSp>
          <p:nvGrpSpPr>
            <p:cNvPr id="118" name="Group 117"/>
            <p:cNvGrpSpPr/>
            <p:nvPr/>
          </p:nvGrpSpPr>
          <p:grpSpPr>
            <a:xfrm>
              <a:off x="6746814" y="3802062"/>
              <a:ext cx="2540895" cy="533401"/>
              <a:chOff x="503237" y="3192462"/>
              <a:chExt cx="2540895" cy="533401"/>
            </a:xfrm>
          </p:grpSpPr>
          <p:sp>
            <p:nvSpPr>
              <p:cNvPr id="12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Parallelogram 122"/>
              <p:cNvSpPr/>
              <p:nvPr/>
            </p:nvSpPr>
            <p:spPr bwMode="auto">
              <a:xfrm>
                <a:off x="503237" y="31924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19" name="Rectangle 118"/>
            <p:cNvSpPr/>
            <p:nvPr/>
          </p:nvSpPr>
          <p:spPr>
            <a:xfrm>
              <a:off x="7194120" y="3892910"/>
              <a:ext cx="1923478" cy="388654"/>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视频检测</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grpSp>
        <p:nvGrpSpPr>
          <p:cNvPr id="124" name="Group 123"/>
          <p:cNvGrpSpPr/>
          <p:nvPr/>
        </p:nvGrpSpPr>
        <p:grpSpPr>
          <a:xfrm>
            <a:off x="2689040" y="4220039"/>
            <a:ext cx="1828684" cy="627408"/>
            <a:chOff x="9620946" y="5021262"/>
            <a:chExt cx="2540895" cy="533401"/>
          </a:xfrm>
        </p:grpSpPr>
        <p:grpSp>
          <p:nvGrpSpPr>
            <p:cNvPr id="125" name="Group 124"/>
            <p:cNvGrpSpPr/>
            <p:nvPr/>
          </p:nvGrpSpPr>
          <p:grpSpPr>
            <a:xfrm>
              <a:off x="9620946" y="5021262"/>
              <a:ext cx="2540895" cy="533401"/>
              <a:chOff x="503237" y="3802062"/>
              <a:chExt cx="2540895" cy="533401"/>
            </a:xfrm>
          </p:grpSpPr>
          <p:sp>
            <p:nvSpPr>
              <p:cNvPr id="127"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Parallelogram 127"/>
              <p:cNvSpPr/>
              <p:nvPr/>
            </p:nvSpPr>
            <p:spPr bwMode="auto">
              <a:xfrm>
                <a:off x="503237" y="3802063"/>
                <a:ext cx="427037" cy="533400"/>
              </a:xfrm>
              <a:prstGeom prst="parallelogram">
                <a:avLst>
                  <a:gd name="adj" fmla="val 55592"/>
                </a:avLst>
              </a:prstGeom>
              <a:solidFill>
                <a:schemeClr val="bg1"/>
              </a:solid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Segoe UI"/>
                </a:endParaRPr>
              </a:p>
            </p:txBody>
          </p:sp>
        </p:grpSp>
        <p:sp>
          <p:nvSpPr>
            <p:cNvPr id="126" name="Rectangle 125"/>
            <p:cNvSpPr/>
            <p:nvPr/>
          </p:nvSpPr>
          <p:spPr>
            <a:xfrm>
              <a:off x="10089693" y="5125889"/>
              <a:ext cx="1923478" cy="324146"/>
            </a:xfrm>
            <a:prstGeom prst="rect">
              <a:avLst/>
            </a:prstGeom>
            <a:noFill/>
            <a:ln w="9525" cap="flat" cmpd="sng" algn="ctr">
              <a:noFill/>
              <a:prstDash val="solid"/>
            </a:ln>
            <a:effectLst/>
          </p:spPr>
          <p:txBody>
            <a:bodyPr lIns="116954" tIns="58475" rIns="116954" bIns="58475" rtlCol="0" anchor="ctr"/>
            <a:lstStyle/>
            <a:p>
              <a:pPr marL="0" marR="0" lvl="0" indent="0" defTabSz="878390" eaLnBrk="1" fontAlgn="auto" latinLnBrk="0" hangingPunct="1">
                <a:lnSpc>
                  <a:spcPct val="100000"/>
                </a:lnSpc>
                <a:spcBef>
                  <a:spcPts val="0"/>
                </a:spcBef>
                <a:spcAft>
                  <a:spcPts val="0"/>
                </a:spcAft>
                <a:buClrTx/>
                <a:buSzTx/>
                <a:buFontTx/>
                <a:buNone/>
                <a:tabLst/>
                <a:defRPr/>
              </a:pPr>
              <a:r>
                <a:rPr kumimoji="0" lang="zh-CN" alt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语音识别</a:t>
              </a:r>
              <a:r>
                <a:rPr kumimoji="0" lang="en-US" altLang="zh-CN"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rPr>
                <a:t>API</a:t>
              </a:r>
              <a:endParaRPr kumimoji="0" lang="en-US" sz="1567"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ndParaRPr>
            </a:p>
          </p:txBody>
        </p:sp>
      </p:grpSp>
    </p:spTree>
    <p:extLst>
      <p:ext uri="{BB962C8B-B14F-4D97-AF65-F5344CB8AC3E}">
        <p14:creationId xmlns:p14="http://schemas.microsoft.com/office/powerpoint/2010/main" val="124061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fade">
                                      <p:cBhvr>
                                        <p:cTn id="11" dur="500"/>
                                        <p:tgtEl>
                                          <p:spTgt spid="177"/>
                                        </p:tgtEl>
                                      </p:cBhvr>
                                    </p:animEffect>
                                  </p:childTnLst>
                                </p:cTn>
                              </p:par>
                              <p:par>
                                <p:cTn id="12" presetID="42" presetClass="path" presetSubtype="0" decel="100000" fill="hold" nodeType="withEffect">
                                  <p:stCondLst>
                                    <p:cond delay="0"/>
                                  </p:stCondLst>
                                  <p:childTnLst>
                                    <p:animMotion origin="layout" path="M -0.01862 0.00023 L -4.375E-6 -1.85185E-6 " pathEditMode="relative" rAng="0" ptsTypes="AA">
                                      <p:cBhvr>
                                        <p:cTn id="13" dur="500" fill="hold"/>
                                        <p:tgtEl>
                                          <p:spTgt spid="177"/>
                                        </p:tgtEl>
                                        <p:attrNameLst>
                                          <p:attrName>ppt_x</p:attrName>
                                          <p:attrName>ppt_y</p:attrName>
                                        </p:attrNameLst>
                                      </p:cBhvr>
                                      <p:rCtr x="92400" y="-2300"/>
                                    </p:animMotion>
                                  </p:childTnLst>
                                </p:cTn>
                              </p:par>
                              <p:par>
                                <p:cTn id="14" presetID="10" presetClass="entr" presetSubtype="0" fill="hold" nodeType="withEffect">
                                  <p:stCondLst>
                                    <p:cond delay="25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42" presetClass="path" presetSubtype="0" decel="100000" fill="hold" nodeType="withEffect">
                                  <p:stCondLst>
                                    <p:cond delay="250"/>
                                  </p:stCondLst>
                                  <p:childTnLst>
                                    <p:animMotion origin="layout" path="M -0.01862 0.00023 L -4.375E-6 4.07407E-6 " pathEditMode="relative" rAng="0" ptsTypes="AA">
                                      <p:cBhvr>
                                        <p:cTn id="18" dur="500" fill="hold"/>
                                        <p:tgtEl>
                                          <p:spTgt spid="120"/>
                                        </p:tgtEl>
                                        <p:attrNameLst>
                                          <p:attrName>ppt_x</p:attrName>
                                          <p:attrName>ppt_y</p:attrName>
                                        </p:attrNameLst>
                                      </p:cBhvr>
                                      <p:rCtr x="92400" y="-2300"/>
                                    </p:animMotion>
                                  </p:childTnLst>
                                </p:cTn>
                              </p:par>
                              <p:par>
                                <p:cTn id="19" presetID="10" presetClass="entr" presetSubtype="0" fill="hold" nodeType="withEffect">
                                  <p:stCondLst>
                                    <p:cond delay="500"/>
                                  </p:stCondLst>
                                  <p:childTnLst>
                                    <p:set>
                                      <p:cBhvr>
                                        <p:cTn id="20" dur="1" fill="hold">
                                          <p:stCondLst>
                                            <p:cond delay="0"/>
                                          </p:stCondLst>
                                        </p:cTn>
                                        <p:tgtEl>
                                          <p:spTgt spid="220"/>
                                        </p:tgtEl>
                                        <p:attrNameLst>
                                          <p:attrName>style.visibility</p:attrName>
                                        </p:attrNameLst>
                                      </p:cBhvr>
                                      <p:to>
                                        <p:strVal val="visible"/>
                                      </p:to>
                                    </p:set>
                                    <p:animEffect transition="in" filter="fade">
                                      <p:cBhvr>
                                        <p:cTn id="21" dur="500"/>
                                        <p:tgtEl>
                                          <p:spTgt spid="220"/>
                                        </p:tgtEl>
                                      </p:cBhvr>
                                    </p:animEffect>
                                  </p:childTnLst>
                                </p:cTn>
                              </p:par>
                              <p:par>
                                <p:cTn id="22" presetID="42" presetClass="path" presetSubtype="0" decel="100000" fill="hold" nodeType="withEffect">
                                  <p:stCondLst>
                                    <p:cond delay="500"/>
                                  </p:stCondLst>
                                  <p:childTnLst>
                                    <p:animMotion origin="layout" path="M -0.01862 0.00023 L 5E-6 1.11022E-16 " pathEditMode="relative" rAng="0" ptsTypes="AA">
                                      <p:cBhvr>
                                        <p:cTn id="23" dur="500" fill="hold"/>
                                        <p:tgtEl>
                                          <p:spTgt spid="220"/>
                                        </p:tgtEl>
                                        <p:attrNameLst>
                                          <p:attrName>ppt_x</p:attrName>
                                          <p:attrName>ppt_y</p:attrName>
                                        </p:attrNameLst>
                                      </p:cBhvr>
                                      <p:rCtr x="92400" y="-2300"/>
                                    </p:animMotion>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500"/>
                                        <p:tgtEl>
                                          <p:spTgt spid="172"/>
                                        </p:tgtEl>
                                      </p:cBhvr>
                                    </p:animEffect>
                                  </p:childTnLst>
                                </p:cTn>
                              </p:par>
                              <p:par>
                                <p:cTn id="28" presetID="42" presetClass="path" presetSubtype="0" decel="100000" fill="hold" nodeType="withEffect">
                                  <p:stCondLst>
                                    <p:cond delay="0"/>
                                  </p:stCondLst>
                                  <p:childTnLst>
                                    <p:animMotion origin="layout" path="M -0.01862 0.00023 L -2.91667E-6 1.11111E-6 " pathEditMode="relative" rAng="0" ptsTypes="AA">
                                      <p:cBhvr>
                                        <p:cTn id="29" dur="500" fill="hold"/>
                                        <p:tgtEl>
                                          <p:spTgt spid="172"/>
                                        </p:tgtEl>
                                        <p:attrNameLst>
                                          <p:attrName>ppt_x</p:attrName>
                                          <p:attrName>ppt_y</p:attrName>
                                        </p:attrNameLst>
                                      </p:cBhvr>
                                      <p:rCtr x="92400" y="-2300"/>
                                    </p:animMotion>
                                  </p:childTnLst>
                                </p:cTn>
                              </p:par>
                              <p:par>
                                <p:cTn id="30" presetID="10" presetClass="entr" presetSubtype="0" fill="hold" nodeType="withEffect">
                                  <p:stCondLst>
                                    <p:cond delay="25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42" presetClass="path" presetSubtype="0" decel="100000" fill="hold" nodeType="withEffect">
                                  <p:stCondLst>
                                    <p:cond delay="250"/>
                                  </p:stCondLst>
                                  <p:childTnLst>
                                    <p:animMotion origin="layout" path="M -0.01862 0.00023 L -1.66667E-6 0 " pathEditMode="relative" rAng="0" ptsTypes="AA">
                                      <p:cBhvr>
                                        <p:cTn id="34" dur="500" fill="hold"/>
                                        <p:tgtEl>
                                          <p:spTgt spid="162"/>
                                        </p:tgtEl>
                                        <p:attrNameLst>
                                          <p:attrName>ppt_x</p:attrName>
                                          <p:attrName>ppt_y</p:attrName>
                                        </p:attrNameLst>
                                      </p:cBhvr>
                                      <p:rCtr x="92400" y="-230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42" presetClass="path" presetSubtype="0" decel="100000" fill="hold" nodeType="withEffect">
                                  <p:stCondLst>
                                    <p:cond delay="0"/>
                                  </p:stCondLst>
                                  <p:childTnLst>
                                    <p:animMotion origin="layout" path="M -0.01862 0.00023 L 5E-6 4.07407E-6 " pathEditMode="relative" rAng="0" ptsTypes="AA">
                                      <p:cBhvr>
                                        <p:cTn id="45" dur="500" fill="hold"/>
                                        <p:tgtEl>
                                          <p:spTgt spid="141"/>
                                        </p:tgtEl>
                                        <p:attrNameLst>
                                          <p:attrName>ppt_x</p:attrName>
                                          <p:attrName>ppt_y</p:attrName>
                                        </p:attrNameLst>
                                      </p:cBhvr>
                                      <p:rCtr x="92400" y="-2300"/>
                                    </p:animMotion>
                                  </p:childTnLst>
                                </p:cTn>
                              </p:par>
                              <p:par>
                                <p:cTn id="46" presetID="10" presetClass="entr" presetSubtype="0" fill="hold" nodeType="withEffect">
                                  <p:stCondLst>
                                    <p:cond delay="25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42" presetClass="path" presetSubtype="0" decel="100000" fill="hold" nodeType="withEffect">
                                  <p:stCondLst>
                                    <p:cond delay="250"/>
                                  </p:stCondLst>
                                  <p:childTnLst>
                                    <p:animMotion origin="layout" path="M -0.01862 0.00023 L 5E-6 3.33333E-6 " pathEditMode="relative" rAng="0" ptsTypes="AA">
                                      <p:cBhvr>
                                        <p:cTn id="50" dur="500" fill="hold"/>
                                        <p:tgtEl>
                                          <p:spTgt spid="147"/>
                                        </p:tgtEl>
                                        <p:attrNameLst>
                                          <p:attrName>ppt_x</p:attrName>
                                          <p:attrName>ppt_y</p:attrName>
                                        </p:attrNameLst>
                                      </p:cBhvr>
                                      <p:rCtr x="92400" y="-2300"/>
                                    </p:animMotion>
                                  </p:childTnLst>
                                </p:cTn>
                              </p:par>
                              <p:par>
                                <p:cTn id="51" presetID="10" presetClass="entr" presetSubtype="0" fill="hold" nodeType="withEffect">
                                  <p:stCondLst>
                                    <p:cond delay="500"/>
                                  </p:stCondLst>
                                  <p:childTnLst>
                                    <p:set>
                                      <p:cBhvr>
                                        <p:cTn id="52" dur="1" fill="hold">
                                          <p:stCondLst>
                                            <p:cond delay="0"/>
                                          </p:stCondLst>
                                        </p:cTn>
                                        <p:tgtEl>
                                          <p:spTgt spid="244"/>
                                        </p:tgtEl>
                                        <p:attrNameLst>
                                          <p:attrName>style.visibility</p:attrName>
                                        </p:attrNameLst>
                                      </p:cBhvr>
                                      <p:to>
                                        <p:strVal val="visible"/>
                                      </p:to>
                                    </p:set>
                                    <p:animEffect transition="in" filter="fade">
                                      <p:cBhvr>
                                        <p:cTn id="53" dur="500"/>
                                        <p:tgtEl>
                                          <p:spTgt spid="244"/>
                                        </p:tgtEl>
                                      </p:cBhvr>
                                    </p:animEffect>
                                  </p:childTnLst>
                                </p:cTn>
                              </p:par>
                              <p:par>
                                <p:cTn id="54" presetID="42" presetClass="path" presetSubtype="0" decel="100000" fill="hold" nodeType="withEffect">
                                  <p:stCondLst>
                                    <p:cond delay="500"/>
                                  </p:stCondLst>
                                  <p:childTnLst>
                                    <p:animMotion origin="layout" path="M -0.01862 0.00023 L 5E-6 1.48148E-6 " pathEditMode="relative" rAng="0" ptsTypes="AA">
                                      <p:cBhvr>
                                        <p:cTn id="55" dur="500" fill="hold"/>
                                        <p:tgtEl>
                                          <p:spTgt spid="244"/>
                                        </p:tgtEl>
                                        <p:attrNameLst>
                                          <p:attrName>ppt_x</p:attrName>
                                          <p:attrName>ppt_y</p:attrName>
                                        </p:attrNameLst>
                                      </p:cBhvr>
                                      <p:rCtr x="92400" y="-2300"/>
                                    </p:animMotion>
                                  </p:childTnLst>
                                </p:cTn>
                              </p:par>
                              <p:par>
                                <p:cTn id="56" presetID="10" presetClass="entr" presetSubtype="0" fill="hold" nodeType="withEffect">
                                  <p:stCondLst>
                                    <p:cond delay="50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42" presetClass="path" presetSubtype="0" decel="100000" fill="hold" nodeType="withEffect">
                                  <p:stCondLst>
                                    <p:cond delay="500"/>
                                  </p:stCondLst>
                                  <p:childTnLst>
                                    <p:animMotion origin="layout" path="M -0.01862 0.00023 L -3.54167E-6 4.44444E-6 " pathEditMode="relative" rAng="0" ptsTypes="AA">
                                      <p:cBhvr>
                                        <p:cTn id="60" dur="500" fill="hold"/>
                                        <p:tgtEl>
                                          <p:spTgt spid="77"/>
                                        </p:tgtEl>
                                        <p:attrNameLst>
                                          <p:attrName>ppt_x</p:attrName>
                                          <p:attrName>ppt_y</p:attrName>
                                        </p:attrNameLst>
                                      </p:cBhvr>
                                      <p:rCtr x="92400" y="-2300"/>
                                    </p:animMotion>
                                  </p:childTnLst>
                                </p:cTn>
                              </p:par>
                              <p:par>
                                <p:cTn id="61" presetID="10" presetClass="entr" presetSubtype="0" fill="hold" nodeType="withEffect">
                                  <p:stCondLst>
                                    <p:cond delay="50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42" presetClass="path" presetSubtype="0" decel="100000" fill="hold" nodeType="withEffect">
                                  <p:stCondLst>
                                    <p:cond delay="500"/>
                                  </p:stCondLst>
                                  <p:childTnLst>
                                    <p:animMotion origin="layout" path="M -0.01862 0.00023 L -3.54167E-6 -2.59259E-6 " pathEditMode="relative" rAng="0" ptsTypes="AA">
                                      <p:cBhvr>
                                        <p:cTn id="65" dur="500" fill="hold"/>
                                        <p:tgtEl>
                                          <p:spTgt spid="84"/>
                                        </p:tgtEl>
                                        <p:attrNameLst>
                                          <p:attrName>ppt_x</p:attrName>
                                          <p:attrName>ppt_y</p:attrName>
                                        </p:attrNameLst>
                                      </p:cBhvr>
                                      <p:rCtr x="92400" y="-2300"/>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500"/>
                                        <p:tgtEl>
                                          <p:spTgt spid="61"/>
                                        </p:tgtEl>
                                      </p:cBhvr>
                                    </p:animEffect>
                                  </p:childTnLst>
                                </p:cTn>
                              </p:par>
                              <p:par>
                                <p:cTn id="75" presetID="42" presetClass="path" presetSubtype="0" decel="100000" fill="hold" nodeType="withEffect">
                                  <p:stCondLst>
                                    <p:cond delay="0"/>
                                  </p:stCondLst>
                                  <p:childTnLst>
                                    <p:animMotion origin="layout" path="M -0.01862 0.00023 L -1.875E-6 4.07407E-6 " pathEditMode="relative" rAng="0" ptsTypes="AA">
                                      <p:cBhvr>
                                        <p:cTn id="76" dur="500" fill="hold"/>
                                        <p:tgtEl>
                                          <p:spTgt spid="61"/>
                                        </p:tgtEl>
                                        <p:attrNameLst>
                                          <p:attrName>ppt_x</p:attrName>
                                          <p:attrName>ppt_y</p:attrName>
                                        </p:attrNameLst>
                                      </p:cBhvr>
                                      <p:rCtr x="92400" y="-2300"/>
                                    </p:animMotion>
                                  </p:childTnLst>
                                </p:cTn>
                              </p:par>
                              <p:par>
                                <p:cTn id="77" presetID="10" presetClass="entr" presetSubtype="0" fill="hold" nodeType="withEffect">
                                  <p:stCondLst>
                                    <p:cond delay="25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42" presetClass="path" presetSubtype="0" decel="100000" fill="hold" nodeType="withEffect">
                                  <p:stCondLst>
                                    <p:cond delay="250"/>
                                  </p:stCondLst>
                                  <p:childTnLst>
                                    <p:animMotion origin="layout" path="M -0.01862 0.00023 L -1.875E-6 3.33333E-6 " pathEditMode="relative" rAng="0" ptsTypes="AA">
                                      <p:cBhvr>
                                        <p:cTn id="81" dur="500" fill="hold"/>
                                        <p:tgtEl>
                                          <p:spTgt spid="66"/>
                                        </p:tgtEl>
                                        <p:attrNameLst>
                                          <p:attrName>ppt_x</p:attrName>
                                          <p:attrName>ppt_y</p:attrName>
                                        </p:attrNameLst>
                                      </p:cBhvr>
                                      <p:rCtr x="92400" y="-2300"/>
                                    </p:animMotion>
                                  </p:childTnLst>
                                </p:cTn>
                              </p:par>
                              <p:par>
                                <p:cTn id="82" presetID="10" presetClass="entr" presetSubtype="0" fill="hold" nodeType="withEffect">
                                  <p:stCondLst>
                                    <p:cond delay="50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42" presetClass="path" presetSubtype="0" decel="100000" fill="hold" nodeType="withEffect">
                                  <p:stCondLst>
                                    <p:cond delay="500"/>
                                  </p:stCondLst>
                                  <p:childTnLst>
                                    <p:animMotion origin="layout" path="M -0.01862 0.00023 L -1.875E-6 1.11022E-16 " pathEditMode="relative" rAng="0" ptsTypes="AA">
                                      <p:cBhvr>
                                        <p:cTn id="86" dur="500" fill="hold"/>
                                        <p:tgtEl>
                                          <p:spTgt spid="71"/>
                                        </p:tgtEl>
                                        <p:attrNameLst>
                                          <p:attrName>ppt_x</p:attrName>
                                          <p:attrName>ppt_y</p:attrName>
                                        </p:attrNameLst>
                                      </p:cBhvr>
                                      <p:rCtr x="92400" y="-2300"/>
                                    </p:animMotion>
                                  </p:childTnLst>
                                </p:cTn>
                              </p:par>
                              <p:par>
                                <p:cTn id="87" presetID="10" presetClass="entr" presetSubtype="0" fill="hold" nodeType="withEffect">
                                  <p:stCondLst>
                                    <p:cond delay="50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42" presetClass="path" presetSubtype="0" decel="100000" fill="hold" nodeType="withEffect">
                                  <p:stCondLst>
                                    <p:cond delay="500"/>
                                  </p:stCondLst>
                                  <p:childTnLst>
                                    <p:animMotion origin="layout" path="M -0.01862 0.00023 L -2.08333E-7 4.44444E-6 " pathEditMode="relative" rAng="0" ptsTypes="AA">
                                      <p:cBhvr>
                                        <p:cTn id="91" dur="500" fill="hold"/>
                                        <p:tgtEl>
                                          <p:spTgt spid="92"/>
                                        </p:tgtEl>
                                        <p:attrNameLst>
                                          <p:attrName>ppt_x</p:attrName>
                                          <p:attrName>ppt_y</p:attrName>
                                        </p:attrNameLst>
                                      </p:cBhvr>
                                      <p:rCtr x="92400" y="-2300"/>
                                    </p:animMotion>
                                  </p:childTnLst>
                                </p:cTn>
                              </p:par>
                              <p:par>
                                <p:cTn id="92" presetID="10" presetClass="entr" presetSubtype="0" fill="hold" nodeType="withEffect">
                                  <p:stCondLst>
                                    <p:cond delay="500"/>
                                  </p:stCondLst>
                                  <p:childTnLst>
                                    <p:set>
                                      <p:cBhvr>
                                        <p:cTn id="93" dur="1" fill="hold">
                                          <p:stCondLst>
                                            <p:cond delay="0"/>
                                          </p:stCondLst>
                                        </p:cTn>
                                        <p:tgtEl>
                                          <p:spTgt spid="97"/>
                                        </p:tgtEl>
                                        <p:attrNameLst>
                                          <p:attrName>style.visibility</p:attrName>
                                        </p:attrNameLst>
                                      </p:cBhvr>
                                      <p:to>
                                        <p:strVal val="visible"/>
                                      </p:to>
                                    </p:set>
                                    <p:animEffect transition="in" filter="fade">
                                      <p:cBhvr>
                                        <p:cTn id="94" dur="500"/>
                                        <p:tgtEl>
                                          <p:spTgt spid="97"/>
                                        </p:tgtEl>
                                      </p:cBhvr>
                                    </p:animEffect>
                                  </p:childTnLst>
                                </p:cTn>
                              </p:par>
                              <p:par>
                                <p:cTn id="95" presetID="42" presetClass="path" presetSubtype="0" decel="100000" fill="hold" nodeType="withEffect">
                                  <p:stCondLst>
                                    <p:cond delay="500"/>
                                  </p:stCondLst>
                                  <p:childTnLst>
                                    <p:animMotion origin="layout" path="M -0.01862 0.00023 L -2.08333E-7 -2.59259E-6 " pathEditMode="relative" rAng="0" ptsTypes="AA">
                                      <p:cBhvr>
                                        <p:cTn id="96" dur="500" fill="hold"/>
                                        <p:tgtEl>
                                          <p:spTgt spid="97"/>
                                        </p:tgtEl>
                                        <p:attrNameLst>
                                          <p:attrName>ppt_x</p:attrName>
                                          <p:attrName>ppt_y</p:attrName>
                                        </p:attrNameLst>
                                      </p:cBhvr>
                                      <p:rCtr x="92400" y="-2300"/>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7"/>
                                        </p:tgtEl>
                                        <p:attrNameLst>
                                          <p:attrName>style.visibility</p:attrName>
                                        </p:attrNameLst>
                                      </p:cBhvr>
                                      <p:to>
                                        <p:strVal val="visible"/>
                                      </p:to>
                                    </p:set>
                                    <p:animEffect transition="in" filter="fade">
                                      <p:cBhvr>
                                        <p:cTn id="101" dur="500"/>
                                        <p:tgtEl>
                                          <p:spTgt spid="167"/>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34"/>
                                        </p:tgtEl>
                                        <p:attrNameLst>
                                          <p:attrName>style.visibility</p:attrName>
                                        </p:attrNameLst>
                                      </p:cBhvr>
                                      <p:to>
                                        <p:strVal val="visible"/>
                                      </p:to>
                                    </p:set>
                                    <p:animEffect transition="in" filter="fade">
                                      <p:cBhvr>
                                        <p:cTn id="105" dur="500"/>
                                        <p:tgtEl>
                                          <p:spTgt spid="134"/>
                                        </p:tgtEl>
                                      </p:cBhvr>
                                    </p:animEffect>
                                  </p:childTnLst>
                                </p:cTn>
                              </p:par>
                              <p:par>
                                <p:cTn id="106" presetID="42" presetClass="path" presetSubtype="0" decel="100000" fill="hold" nodeType="withEffect">
                                  <p:stCondLst>
                                    <p:cond delay="0"/>
                                  </p:stCondLst>
                                  <p:childTnLst>
                                    <p:animMotion origin="layout" path="M -0.01862 0.00023 L 1.45833E-6 4.07407E-6 " pathEditMode="relative" rAng="0" ptsTypes="AA">
                                      <p:cBhvr>
                                        <p:cTn id="107" dur="500" fill="hold"/>
                                        <p:tgtEl>
                                          <p:spTgt spid="134"/>
                                        </p:tgtEl>
                                        <p:attrNameLst>
                                          <p:attrName>ppt_x</p:attrName>
                                          <p:attrName>ppt_y</p:attrName>
                                        </p:attrNameLst>
                                      </p:cBhvr>
                                      <p:rCtr x="92400" y="-2300"/>
                                    </p:animMotion>
                                  </p:childTnLst>
                                </p:cTn>
                              </p:par>
                              <p:par>
                                <p:cTn id="108" presetID="10" presetClass="entr" presetSubtype="0" fill="hold" nodeType="withEffect">
                                  <p:stCondLst>
                                    <p:cond delay="250"/>
                                  </p:stCondLst>
                                  <p:childTnLst>
                                    <p:set>
                                      <p:cBhvr>
                                        <p:cTn id="109" dur="1" fill="hold">
                                          <p:stCondLst>
                                            <p:cond delay="0"/>
                                          </p:stCondLst>
                                        </p:cTn>
                                        <p:tgtEl>
                                          <p:spTgt spid="152"/>
                                        </p:tgtEl>
                                        <p:attrNameLst>
                                          <p:attrName>style.visibility</p:attrName>
                                        </p:attrNameLst>
                                      </p:cBhvr>
                                      <p:to>
                                        <p:strVal val="visible"/>
                                      </p:to>
                                    </p:set>
                                    <p:animEffect transition="in" filter="fade">
                                      <p:cBhvr>
                                        <p:cTn id="110" dur="500"/>
                                        <p:tgtEl>
                                          <p:spTgt spid="152"/>
                                        </p:tgtEl>
                                      </p:cBhvr>
                                    </p:animEffect>
                                  </p:childTnLst>
                                </p:cTn>
                              </p:par>
                              <p:par>
                                <p:cTn id="111" presetID="42" presetClass="path" presetSubtype="0" decel="100000" fill="hold" nodeType="withEffect">
                                  <p:stCondLst>
                                    <p:cond delay="250"/>
                                  </p:stCondLst>
                                  <p:childTnLst>
                                    <p:animMotion origin="layout" path="M -0.01862 0.00023 L 1.45833E-6 3.33333E-6 " pathEditMode="relative" rAng="0" ptsTypes="AA">
                                      <p:cBhvr>
                                        <p:cTn id="112" dur="500" fill="hold"/>
                                        <p:tgtEl>
                                          <p:spTgt spid="152"/>
                                        </p:tgtEl>
                                        <p:attrNameLst>
                                          <p:attrName>ppt_x</p:attrName>
                                          <p:attrName>ppt_y</p:attrName>
                                        </p:attrNameLst>
                                      </p:cBhvr>
                                      <p:rCtr x="92400" y="-2300"/>
                                    </p:animMotion>
                                  </p:childTnLst>
                                </p:cTn>
                              </p:par>
                              <p:par>
                                <p:cTn id="113" presetID="10" presetClass="entr" presetSubtype="0" fill="hold" nodeType="withEffect">
                                  <p:stCondLst>
                                    <p:cond delay="500"/>
                                  </p:stCondLst>
                                  <p:childTnLst>
                                    <p:set>
                                      <p:cBhvr>
                                        <p:cTn id="114" dur="1" fill="hold">
                                          <p:stCondLst>
                                            <p:cond delay="0"/>
                                          </p:stCondLst>
                                        </p:cTn>
                                        <p:tgtEl>
                                          <p:spTgt spid="157"/>
                                        </p:tgtEl>
                                        <p:attrNameLst>
                                          <p:attrName>style.visibility</p:attrName>
                                        </p:attrNameLst>
                                      </p:cBhvr>
                                      <p:to>
                                        <p:strVal val="visible"/>
                                      </p:to>
                                    </p:set>
                                    <p:animEffect transition="in" filter="fade">
                                      <p:cBhvr>
                                        <p:cTn id="115" dur="500"/>
                                        <p:tgtEl>
                                          <p:spTgt spid="157"/>
                                        </p:tgtEl>
                                      </p:cBhvr>
                                    </p:animEffect>
                                  </p:childTnLst>
                                </p:cTn>
                              </p:par>
                              <p:par>
                                <p:cTn id="116" presetID="42" presetClass="path" presetSubtype="0" decel="100000" fill="hold" nodeType="withEffect">
                                  <p:stCondLst>
                                    <p:cond delay="500"/>
                                  </p:stCondLst>
                                  <p:childTnLst>
                                    <p:animMotion origin="layout" path="M -0.01862 0.00023 L 1.45833E-6 1.48148E-6 " pathEditMode="relative" rAng="0" ptsTypes="AA">
                                      <p:cBhvr>
                                        <p:cTn id="117" dur="500" fill="hold"/>
                                        <p:tgtEl>
                                          <p:spTgt spid="157"/>
                                        </p:tgtEl>
                                        <p:attrNameLst>
                                          <p:attrName>ppt_x</p:attrName>
                                          <p:attrName>ppt_y</p:attrName>
                                        </p:attrNameLst>
                                      </p:cBhvr>
                                      <p:rCtr x="92400" y="-2300"/>
                                    </p:animMotion>
                                  </p:childTnLst>
                                </p:cTn>
                              </p:par>
                              <p:par>
                                <p:cTn id="118" presetID="10" presetClass="entr" presetSubtype="0" fill="hold" nodeType="withEffect">
                                  <p:stCondLst>
                                    <p:cond delay="500"/>
                                  </p:stCondLst>
                                  <p:childTnLst>
                                    <p:set>
                                      <p:cBhvr>
                                        <p:cTn id="119" dur="1" fill="hold">
                                          <p:stCondLst>
                                            <p:cond delay="0"/>
                                          </p:stCondLst>
                                        </p:cTn>
                                        <p:tgtEl>
                                          <p:spTgt spid="170"/>
                                        </p:tgtEl>
                                        <p:attrNameLst>
                                          <p:attrName>style.visibility</p:attrName>
                                        </p:attrNameLst>
                                      </p:cBhvr>
                                      <p:to>
                                        <p:strVal val="visible"/>
                                      </p:to>
                                    </p:set>
                                    <p:animEffect transition="in" filter="fade">
                                      <p:cBhvr>
                                        <p:cTn id="120" dur="500"/>
                                        <p:tgtEl>
                                          <p:spTgt spid="170"/>
                                        </p:tgtEl>
                                      </p:cBhvr>
                                    </p:animEffect>
                                  </p:childTnLst>
                                </p:cTn>
                              </p:par>
                              <p:par>
                                <p:cTn id="121" presetID="42" presetClass="path" presetSubtype="0" decel="100000" fill="hold" nodeType="withEffect">
                                  <p:stCondLst>
                                    <p:cond delay="500"/>
                                  </p:stCondLst>
                                  <p:childTnLst>
                                    <p:animMotion origin="layout" path="M -0.01862 0.00023 L 3.125E-6 4.44444E-6 " pathEditMode="relative" rAng="0" ptsTypes="AA">
                                      <p:cBhvr>
                                        <p:cTn id="122" dur="500" fill="hold"/>
                                        <p:tgtEl>
                                          <p:spTgt spid="170"/>
                                        </p:tgtEl>
                                        <p:attrNameLst>
                                          <p:attrName>ppt_x</p:attrName>
                                          <p:attrName>ppt_y</p:attrName>
                                        </p:attrNameLst>
                                      </p:cBhvr>
                                      <p:rCtr x="92400" y="-2300"/>
                                    </p:animMotion>
                                  </p:childTnLst>
                                </p:cTn>
                              </p:par>
                              <p:par>
                                <p:cTn id="123" presetID="10" presetClass="entr" presetSubtype="0" fill="hold" nodeType="withEffect">
                                  <p:stCondLst>
                                    <p:cond delay="50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500"/>
                                        <p:tgtEl>
                                          <p:spTgt spid="117"/>
                                        </p:tgtEl>
                                      </p:cBhvr>
                                    </p:animEffect>
                                  </p:childTnLst>
                                </p:cTn>
                              </p:par>
                              <p:par>
                                <p:cTn id="126" presetID="42" presetClass="path" presetSubtype="0" decel="100000" fill="hold" nodeType="withEffect">
                                  <p:stCondLst>
                                    <p:cond delay="500"/>
                                  </p:stCondLst>
                                  <p:childTnLst>
                                    <p:animMotion origin="layout" path="M -0.01862 0.00023 L -3.33333E-6 4.44444E-6 " pathEditMode="relative" rAng="0" ptsTypes="AA">
                                      <p:cBhvr>
                                        <p:cTn id="127" dur="500" fill="hold"/>
                                        <p:tgtEl>
                                          <p:spTgt spid="117"/>
                                        </p:tgtEl>
                                        <p:attrNameLst>
                                          <p:attrName>ppt_x</p:attrName>
                                          <p:attrName>ppt_y</p:attrName>
                                        </p:attrNameLst>
                                      </p:cBhvr>
                                      <p:rCtr x="92400" y="-2300"/>
                                    </p:animMotion>
                                  </p:childTnLst>
                                </p:cTn>
                              </p:par>
                              <p:par>
                                <p:cTn id="128" presetID="10" presetClass="entr" presetSubtype="0" fill="hold" nodeType="withEffect">
                                  <p:stCondLst>
                                    <p:cond delay="25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500"/>
                                        <p:tgtEl>
                                          <p:spTgt spid="124"/>
                                        </p:tgtEl>
                                      </p:cBhvr>
                                    </p:animEffect>
                                  </p:childTnLst>
                                </p:cTn>
                              </p:par>
                              <p:par>
                                <p:cTn id="131" presetID="42" presetClass="path" presetSubtype="0" decel="100000" fill="hold" nodeType="withEffect">
                                  <p:stCondLst>
                                    <p:cond delay="250"/>
                                  </p:stCondLst>
                                  <p:childTnLst>
                                    <p:animMotion origin="layout" path="M -0.01862 0.00023 L -2.91667E-6 -1.11111E-6 " pathEditMode="relative" rAng="0" ptsTypes="AA">
                                      <p:cBhvr>
                                        <p:cTn id="132" dur="500" fill="hold"/>
                                        <p:tgtEl>
                                          <p:spTgt spid="124"/>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Light" panose="020B0502040204020203" pitchFamily="34" charset="0"/>
                <a:cs typeface="Segoe UI Light" panose="020B0502040204020203" pitchFamily="34" charset="0"/>
              </a:rPr>
              <a:t>欢迎</a:t>
            </a:r>
            <a:r>
              <a:rPr lang="en-US" altLang="zh-CN" b="1" dirty="0">
                <a:latin typeface="Segoe UI Light" panose="020B0502040204020203" pitchFamily="34" charset="0"/>
                <a:ea typeface="Segoe UI Black" panose="020B0A02040204020203" pitchFamily="34" charset="0"/>
                <a:cs typeface="Segoe UI Light" panose="020B0502040204020203" pitchFamily="34" charset="0"/>
              </a:rPr>
              <a:t>1</a:t>
            </a:r>
            <a:r>
              <a:rPr lang="zh-CN" altLang="en-US" b="1" dirty="0">
                <a:latin typeface="Segoe UI Light" panose="020B0502040204020203" pitchFamily="34" charset="0"/>
                <a:cs typeface="Segoe UI Light" panose="020B0502040204020203" pitchFamily="34" charset="0"/>
              </a:rPr>
              <a:t>元试用 </a:t>
            </a:r>
            <a:r>
              <a:rPr lang="en-US" altLang="zh-CN" sz="6000" b="1" dirty="0">
                <a:solidFill>
                  <a:srgbClr val="00B0F0"/>
                </a:solidFill>
                <a:latin typeface="Segoe UI Light" panose="020B0502040204020203" pitchFamily="34" charset="0"/>
                <a:ea typeface="Segoe UI Black" panose="020B0A02040204020203" pitchFamily="34" charset="0"/>
                <a:cs typeface="Segoe UI Light" panose="020B0502040204020203" pitchFamily="34" charset="0"/>
              </a:rPr>
              <a:t>Microsoft Azure</a:t>
            </a:r>
            <a:endParaRPr lang="en-US" b="1" dirty="0">
              <a:solidFill>
                <a:srgbClr val="00B0F0"/>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3" name="TextBox 2"/>
          <p:cNvSpPr txBox="1"/>
          <p:nvPr/>
        </p:nvSpPr>
        <p:spPr>
          <a:xfrm>
            <a:off x="849015" y="1928598"/>
            <a:ext cx="5633884" cy="409342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1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元试用订阅，旨在为您提供初步体验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Azure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服务的机会。您只需要缴纳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1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元人民币，就可以获得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1,500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元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Azure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服务使用额度，有效期一个月。</a:t>
            </a:r>
            <a:endPar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您可以将这些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Azure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服务使用额度用在满足您需要的 </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Azure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服务上，包括虚拟机、云服务、存储、</a:t>
            </a:r>
            <a:r>
              <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SQL </a:t>
            </a:r>
            <a:r>
              <a:rPr kumimoji="0" lang="zh-CN" altLang="en-US"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rPr>
              <a:t>数据库等很多方面。</a:t>
            </a:r>
            <a:endParaRPr kumimoji="0" lang="en-US" altLang="zh-CN" sz="2000" b="0" i="0" u="none" strike="noStrike" kern="1200" cap="none" spc="0" normalizeH="0" baseline="0" noProof="0" dirty="0">
              <a:ln>
                <a:noFill/>
              </a:ln>
              <a:solidFill>
                <a:srgbClr val="000000"/>
              </a:solidFill>
              <a:effectLst/>
              <a:uLnTx/>
              <a:uFillTx/>
              <a:latin typeface="Segoe UI Light" panose="020B0502040204020203" pitchFamily="34" charset="0"/>
              <a:ea typeface="宋体" panose="02010600030101010101" pitchFamily="2" charset="-122"/>
              <a:cs typeface="Segoe UI Light" panose="020B0502040204020203"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hlinkClick r:id="rId2"/>
              </a:rPr>
              <a:t>网页版申请</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hlinkClick r:id="rId3"/>
              </a:rPr>
              <a:t>申请和注册指南</a:t>
            </a:r>
            <a:endPar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1737360"/>
            <a:ext cx="4686300" cy="4686300"/>
          </a:xfrm>
          <a:prstGeom prst="rect">
            <a:avLst/>
          </a:prstGeom>
        </p:spPr>
      </p:pic>
    </p:spTree>
    <p:extLst>
      <p:ext uri="{BB962C8B-B14F-4D97-AF65-F5344CB8AC3E}">
        <p14:creationId xmlns:p14="http://schemas.microsoft.com/office/powerpoint/2010/main" val="3235039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741766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899" y="305010"/>
            <a:ext cx="11655840" cy="899665"/>
          </a:xfrm>
        </p:spPr>
        <p:txBody>
          <a:bodyPr/>
          <a:lstStyle/>
          <a:p>
            <a:r>
              <a:rPr lang="en-US" altLang="zh-CN" sz="5400" b="1" dirty="0"/>
              <a:t>dev.modern.ie</a:t>
            </a:r>
            <a:endParaRPr lang="en-US" sz="5400" b="1" dirty="0"/>
          </a:p>
        </p:txBody>
      </p:sp>
      <p:pic>
        <p:nvPicPr>
          <p:cNvPr id="4" name="Picture 3"/>
          <p:cNvPicPr>
            <a:picLocks noChangeAspect="1"/>
          </p:cNvPicPr>
          <p:nvPr/>
        </p:nvPicPr>
        <p:blipFill>
          <a:blip r:embed="rId2"/>
          <a:stretch>
            <a:fillRect/>
          </a:stretch>
        </p:blipFill>
        <p:spPr>
          <a:xfrm>
            <a:off x="636899" y="1284072"/>
            <a:ext cx="8492999" cy="53182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942" y="0"/>
            <a:ext cx="4807058" cy="4807058"/>
          </a:xfrm>
          <a:prstGeom prst="rect">
            <a:avLst/>
          </a:prstGeom>
        </p:spPr>
      </p:pic>
    </p:spTree>
    <p:extLst>
      <p:ext uri="{BB962C8B-B14F-4D97-AF65-F5344CB8AC3E}">
        <p14:creationId xmlns:p14="http://schemas.microsoft.com/office/powerpoint/2010/main" val="4259884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447" y="336006"/>
            <a:ext cx="11655840" cy="899665"/>
          </a:xfrm>
        </p:spPr>
        <p:txBody>
          <a:bodyPr/>
          <a:lstStyle/>
          <a:p>
            <a:r>
              <a:rPr lang="zh-CN" altLang="en-US" dirty="0">
                <a:latin typeface="微软雅黑" panose="020B0503020204020204" pitchFamily="34" charset="-122"/>
                <a:ea typeface="微软雅黑" panose="020B0503020204020204" pitchFamily="34" charset="-122"/>
              </a:rPr>
              <a:t>标准模式</a:t>
            </a:r>
          </a:p>
        </p:txBody>
      </p:sp>
      <p:sp>
        <p:nvSpPr>
          <p:cNvPr id="3" name="内容占位符 2"/>
          <p:cNvSpPr>
            <a:spLocks noGrp="1"/>
          </p:cNvSpPr>
          <p:nvPr>
            <p:ph idx="1"/>
          </p:nvPr>
        </p:nvSpPr>
        <p:spPr>
          <a:xfrm>
            <a:off x="664447" y="1494296"/>
            <a:ext cx="8363938" cy="4789511"/>
          </a:xfrm>
        </p:spPr>
        <p:txBody>
          <a:bodyPr>
            <a:noAutofit/>
          </a:bodyPr>
          <a:lstStyle/>
          <a:p>
            <a:pPr marL="0" indent="0">
              <a:lnSpc>
                <a:spcPct val="150000"/>
              </a:lnSpc>
              <a:spcBef>
                <a:spcPts val="600"/>
              </a:spcBef>
              <a:spcAft>
                <a:spcPts val="600"/>
              </a:spcAft>
              <a:buNone/>
            </a:pPr>
            <a:r>
              <a:rPr lang="zh-CN" altLang="en-US" sz="1700" dirty="0"/>
              <a:t>正常情况情况下，应该让</a:t>
            </a:r>
            <a:r>
              <a:rPr lang="en-US" altLang="zh-CN" sz="1700" dirty="0"/>
              <a:t>Edge/IE</a:t>
            </a:r>
            <a:r>
              <a:rPr lang="zh-CN" altLang="en-US" sz="1700" dirty="0"/>
              <a:t>使用标准模式来渲染你的页面，避免使用兼容模式</a:t>
            </a:r>
            <a:endParaRPr lang="en-US" altLang="zh-CN" sz="1700" dirty="0"/>
          </a:p>
          <a:p>
            <a:pPr>
              <a:lnSpc>
                <a:spcPct val="150000"/>
              </a:lnSpc>
              <a:spcBef>
                <a:spcPts val="600"/>
              </a:spcBef>
              <a:spcAft>
                <a:spcPts val="600"/>
              </a:spcAft>
            </a:pPr>
            <a:r>
              <a:rPr lang="zh-CN" altLang="en-US" sz="1600" dirty="0"/>
              <a:t>使用了有效并且格式正确的</a:t>
            </a:r>
            <a:r>
              <a:rPr lang="en-US" sz="1600" dirty="0"/>
              <a:t>DOCTYPE</a:t>
            </a:r>
          </a:p>
          <a:p>
            <a:pPr marL="595116" lvl="1" indent="-285750">
              <a:lnSpc>
                <a:spcPct val="150000"/>
              </a:lnSpc>
              <a:spcBef>
                <a:spcPts val="600"/>
              </a:spcBef>
              <a:spcAft>
                <a:spcPts val="600"/>
              </a:spcAft>
              <a:buFont typeface="Wingdings" panose="05000000000000000000" pitchFamily="2" charset="2"/>
              <a:buChar char=""/>
            </a:pPr>
            <a:r>
              <a:rPr lang="en-US" sz="1600" dirty="0">
                <a:latin typeface="+mj-lt"/>
              </a:rPr>
              <a:t>&lt;!DOCTYPE html&gt;</a:t>
            </a:r>
            <a:endParaRPr lang="en-US" altLang="zh-CN" sz="1600" dirty="0">
              <a:latin typeface="+mj-lt"/>
            </a:endParaRPr>
          </a:p>
          <a:p>
            <a:pPr>
              <a:lnSpc>
                <a:spcPct val="150000"/>
              </a:lnSpc>
              <a:spcBef>
                <a:spcPts val="600"/>
              </a:spcBef>
              <a:spcAft>
                <a:spcPts val="600"/>
              </a:spcAft>
            </a:pPr>
            <a:r>
              <a:rPr lang="zh-CN" altLang="en-US" sz="1600" dirty="0"/>
              <a:t>避免通过</a:t>
            </a:r>
            <a:r>
              <a:rPr lang="en-US" altLang="zh-CN" sz="1600" dirty="0"/>
              <a:t>X-UA-Compatible </a:t>
            </a:r>
            <a:r>
              <a:rPr lang="zh-CN" altLang="en-US" sz="1600" dirty="0"/>
              <a:t>强制浏览器用兼容模式渲染页面</a:t>
            </a:r>
            <a:endParaRPr lang="en-US" altLang="zh-CN" sz="1600" dirty="0"/>
          </a:p>
          <a:p>
            <a:pPr marL="595116" indent="-285750">
              <a:lnSpc>
                <a:spcPct val="150000"/>
              </a:lnSpc>
              <a:spcBef>
                <a:spcPts val="600"/>
              </a:spcBef>
              <a:spcAft>
                <a:spcPts val="600"/>
              </a:spcAft>
              <a:buFont typeface="Wingdings" panose="05000000000000000000" pitchFamily="2" charset="2"/>
              <a:buChar char=""/>
            </a:pPr>
            <a:r>
              <a:rPr lang="en-US" sz="1600" dirty="0"/>
              <a:t>&lt;meta http-</a:t>
            </a:r>
            <a:r>
              <a:rPr lang="en-US" sz="1600" dirty="0" err="1"/>
              <a:t>equiv</a:t>
            </a:r>
            <a:r>
              <a:rPr lang="en-US" sz="1600" dirty="0"/>
              <a:t>="X-UA-Compatible" content="IE=EmulateIE7"&gt; </a:t>
            </a:r>
          </a:p>
          <a:p>
            <a:pPr marL="595116" indent="-285750">
              <a:lnSpc>
                <a:spcPct val="150000"/>
              </a:lnSpc>
              <a:spcBef>
                <a:spcPts val="600"/>
              </a:spcBef>
              <a:spcAft>
                <a:spcPts val="600"/>
              </a:spcAft>
              <a:buFont typeface="Wingdings" panose="05000000000000000000" pitchFamily="2" charset="2"/>
              <a:buChar char=""/>
            </a:pPr>
            <a:r>
              <a:rPr lang="en-US" sz="1600" dirty="0"/>
              <a:t>&lt;meta http-</a:t>
            </a:r>
            <a:r>
              <a:rPr lang="en-US" sz="1600" dirty="0" err="1"/>
              <a:t>equiv</a:t>
            </a:r>
            <a:r>
              <a:rPr lang="en-US" sz="1600" dirty="0"/>
              <a:t>="X-UA-Compatible" content="IE=8"&gt;</a:t>
            </a:r>
          </a:p>
          <a:p>
            <a:pPr marL="685800" lvl="2" indent="0">
              <a:lnSpc>
                <a:spcPct val="150000"/>
              </a:lnSpc>
              <a:spcBef>
                <a:spcPts val="600"/>
              </a:spcBef>
              <a:spcAft>
                <a:spcPts val="600"/>
              </a:spcAft>
              <a:buNone/>
            </a:pPr>
            <a:r>
              <a:rPr lang="zh-CN" altLang="en-US" sz="1050" dirty="0">
                <a:latin typeface="+mj-lt"/>
              </a:rPr>
              <a:t>（</a:t>
            </a:r>
            <a:r>
              <a:rPr lang="en-US" altLang="zh-CN" sz="1050" dirty="0">
                <a:latin typeface="+mj-lt"/>
              </a:rPr>
              <a:t>Edge</a:t>
            </a:r>
            <a:r>
              <a:rPr lang="zh-CN" altLang="en-US" sz="1050" dirty="0">
                <a:latin typeface="+mj-lt"/>
              </a:rPr>
              <a:t>浏览器将忽略此元素）</a:t>
            </a:r>
            <a:endParaRPr lang="en-US" sz="1050" dirty="0">
              <a:latin typeface="+mj-lt"/>
            </a:endParaRPr>
          </a:p>
          <a:p>
            <a:pPr>
              <a:lnSpc>
                <a:spcPct val="150000"/>
              </a:lnSpc>
              <a:spcBef>
                <a:spcPts val="600"/>
              </a:spcBef>
              <a:spcAft>
                <a:spcPts val="600"/>
              </a:spcAft>
            </a:pPr>
            <a:r>
              <a:rPr lang="zh-CN" altLang="en-US" sz="1600" dirty="0"/>
              <a:t>兼容性视图列表（</a:t>
            </a:r>
            <a:r>
              <a:rPr lang="en-US" sz="1600" dirty="0"/>
              <a:t>Compatibility View List）</a:t>
            </a:r>
          </a:p>
          <a:p>
            <a:pPr lvl="1">
              <a:lnSpc>
                <a:spcPct val="150000"/>
              </a:lnSpc>
              <a:spcBef>
                <a:spcPts val="600"/>
              </a:spcBef>
              <a:spcAft>
                <a:spcPts val="600"/>
              </a:spcAft>
              <a:buFont typeface="Wingdings" panose="05000000000000000000" pitchFamily="2" charset="2"/>
              <a:buChar char="ü"/>
            </a:pPr>
            <a:r>
              <a:rPr lang="en-US" altLang="zh-CN" sz="1600" dirty="0">
                <a:latin typeface="+mj-lt"/>
              </a:rPr>
              <a:t>iepo@microsoft.com</a:t>
            </a:r>
          </a:p>
        </p:txBody>
      </p:sp>
    </p:spTree>
    <p:extLst>
      <p:ext uri="{BB962C8B-B14F-4D97-AF65-F5344CB8AC3E}">
        <p14:creationId xmlns:p14="http://schemas.microsoft.com/office/powerpoint/2010/main" val="19168941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160" y="281762"/>
            <a:ext cx="11655840" cy="899665"/>
          </a:xfrm>
        </p:spPr>
        <p:txBody>
          <a:bodyPr/>
          <a:lstStyle/>
          <a:p>
            <a:r>
              <a:rPr lang="zh-CN" altLang="en-US" dirty="0">
                <a:latin typeface="微软雅黑" panose="020B0503020204020204" pitchFamily="34" charset="-122"/>
                <a:ea typeface="微软雅黑" panose="020B0503020204020204" pitchFamily="34" charset="-122"/>
              </a:rPr>
              <a:t>框架与类库</a:t>
            </a:r>
          </a:p>
        </p:txBody>
      </p:sp>
      <p:sp>
        <p:nvSpPr>
          <p:cNvPr id="3" name="内容占位符 2"/>
          <p:cNvSpPr>
            <a:spLocks noGrp="1"/>
          </p:cNvSpPr>
          <p:nvPr>
            <p:ph idx="1"/>
          </p:nvPr>
        </p:nvSpPr>
        <p:spPr>
          <a:xfrm>
            <a:off x="536160" y="1192079"/>
            <a:ext cx="6073867" cy="2055306"/>
          </a:xfrm>
        </p:spPr>
        <p:txBody>
          <a:bodyPr>
            <a:normAutofit/>
          </a:bodyPr>
          <a:lstStyle/>
          <a:p>
            <a:pPr>
              <a:spcBef>
                <a:spcPts val="600"/>
              </a:spcBef>
              <a:spcAft>
                <a:spcPts val="600"/>
              </a:spcAft>
            </a:pPr>
            <a:r>
              <a:rPr lang="zh-CN" altLang="en-US" sz="1600" dirty="0"/>
              <a:t>尽量使用稳定并兼容度最高的框架</a:t>
            </a:r>
            <a:endParaRPr lang="en-US" altLang="zh-CN" sz="1600" dirty="0"/>
          </a:p>
          <a:p>
            <a:pPr marL="0" indent="0">
              <a:spcBef>
                <a:spcPts val="600"/>
              </a:spcBef>
              <a:spcAft>
                <a:spcPts val="600"/>
              </a:spcAft>
              <a:buNone/>
            </a:pPr>
            <a:r>
              <a:rPr lang="en-US" altLang="zh-CN" sz="2100" cap="all" dirty="0">
                <a:solidFill>
                  <a:srgbClr val="ACD433"/>
                </a:solidFill>
              </a:rPr>
              <a:t>	</a:t>
            </a:r>
            <a:r>
              <a:rPr lang="zh-CN" altLang="en-US" sz="1600" dirty="0"/>
              <a:t>比如</a:t>
            </a:r>
            <a:r>
              <a:rPr lang="en-US" altLang="zh-CN" sz="1600" dirty="0"/>
              <a:t>jQuery</a:t>
            </a:r>
            <a:r>
              <a:rPr lang="zh-CN" altLang="en-US" sz="1600" dirty="0"/>
              <a:t>建议使用</a:t>
            </a:r>
            <a:r>
              <a:rPr lang="en-US" altLang="zh-CN" sz="1600" dirty="0"/>
              <a:t>1.7.2</a:t>
            </a:r>
            <a:r>
              <a:rPr lang="zh-CN" altLang="en-US" sz="1600" dirty="0"/>
              <a:t>版本</a:t>
            </a:r>
            <a:endParaRPr lang="en-US" altLang="zh-CN" sz="1600" dirty="0"/>
          </a:p>
          <a:p>
            <a:pPr>
              <a:spcBef>
                <a:spcPts val="600"/>
              </a:spcBef>
              <a:spcAft>
                <a:spcPts val="600"/>
              </a:spcAft>
            </a:pPr>
            <a:r>
              <a:rPr lang="zh-CN" altLang="en-US" sz="1600" dirty="0"/>
              <a:t>建议使用</a:t>
            </a:r>
            <a:r>
              <a:rPr lang="en-US" altLang="zh-CN" sz="1600" dirty="0"/>
              <a:t>modern.IE</a:t>
            </a:r>
            <a:r>
              <a:rPr lang="zh-CN" altLang="en-US" sz="1600" dirty="0"/>
              <a:t>的扫描功能</a:t>
            </a:r>
            <a:endParaRPr lang="en-US" altLang="zh-CN" sz="1600" dirty="0"/>
          </a:p>
          <a:p>
            <a:pPr marL="0" indent="0">
              <a:spcBef>
                <a:spcPts val="600"/>
              </a:spcBef>
              <a:spcAft>
                <a:spcPts val="600"/>
              </a:spcAft>
              <a:buNone/>
            </a:pPr>
            <a:r>
              <a:rPr lang="en-US" altLang="zh-CN" sz="2100" dirty="0"/>
              <a:t>	</a:t>
            </a:r>
            <a:r>
              <a:rPr lang="en-US" altLang="zh-CN" sz="1600" dirty="0"/>
              <a:t>http://dev.modern.ie/tools/staticscan/</a:t>
            </a:r>
          </a:p>
        </p:txBody>
      </p:sp>
      <p:pic>
        <p:nvPicPr>
          <p:cNvPr id="5" name="Picture 4"/>
          <p:cNvPicPr>
            <a:picLocks noChangeAspect="1"/>
          </p:cNvPicPr>
          <p:nvPr/>
        </p:nvPicPr>
        <p:blipFill>
          <a:blip r:embed="rId2"/>
          <a:stretch>
            <a:fillRect/>
          </a:stretch>
        </p:blipFill>
        <p:spPr>
          <a:xfrm>
            <a:off x="536160" y="2850315"/>
            <a:ext cx="6090762" cy="38139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50" y="0"/>
            <a:ext cx="5429250" cy="5429250"/>
          </a:xfrm>
          <a:prstGeom prst="rect">
            <a:avLst/>
          </a:prstGeom>
        </p:spPr>
      </p:pic>
    </p:spTree>
    <p:extLst>
      <p:ext uri="{BB962C8B-B14F-4D97-AF65-F5344CB8AC3E}">
        <p14:creationId xmlns:p14="http://schemas.microsoft.com/office/powerpoint/2010/main" val="152735000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5322" y="1412775"/>
            <a:ext cx="8618542" cy="4887285"/>
          </a:xfrm>
        </p:spPr>
        <p:txBody>
          <a:bodyPr>
            <a:normAutofit/>
          </a:bodyPr>
          <a:lstStyle/>
          <a:p>
            <a:pPr lvl="0"/>
            <a:r>
              <a:rPr lang="zh-CN" altLang="en-US" sz="1600" dirty="0">
                <a:latin typeface="Microsoft YaHei" panose="020B0503020204020204" pitchFamily="34" charset="-122"/>
                <a:ea typeface="Microsoft YaHei" panose="020B0503020204020204" pitchFamily="34" charset="-122"/>
              </a:rPr>
              <a:t>应该通过功能检查而不是通过</a:t>
            </a:r>
            <a:r>
              <a:rPr lang="en-US" altLang="zh-CN" sz="1600" dirty="0">
                <a:latin typeface="Microsoft YaHei" panose="020B0503020204020204" pitchFamily="34" charset="-122"/>
                <a:ea typeface="Microsoft YaHei" panose="020B0503020204020204" pitchFamily="34" charset="-122"/>
              </a:rPr>
              <a:t>User Agent </a:t>
            </a:r>
            <a:r>
              <a:rPr lang="zh-CN" altLang="en-US" sz="1600" dirty="0">
                <a:latin typeface="Microsoft YaHei" panose="020B0503020204020204" pitchFamily="34" charset="-122"/>
                <a:ea typeface="Microsoft YaHei" panose="020B0503020204020204" pitchFamily="34" charset="-122"/>
              </a:rPr>
              <a:t>探测来判断浏览器对某一功能是否支持</a:t>
            </a:r>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endParaRPr lang="en-US" altLang="zh-CN" sz="1600" dirty="0">
              <a:latin typeface="Microsoft YaHei" panose="020B0503020204020204" pitchFamily="34" charset="-122"/>
              <a:ea typeface="Microsoft YaHei" panose="020B0503020204020204" pitchFamily="34" charset="-122"/>
            </a:endParaRPr>
          </a:p>
          <a:p>
            <a:pPr lvl="0"/>
            <a:r>
              <a:rPr lang="zh-CN" altLang="en-US" sz="1600" dirty="0">
                <a:latin typeface="Microsoft YaHei" panose="020B0503020204020204" pitchFamily="34" charset="-122"/>
                <a:ea typeface="Microsoft YaHei" panose="020B0503020204020204" pitchFamily="34" charset="-122"/>
              </a:rPr>
              <a:t>使用</a:t>
            </a:r>
            <a:r>
              <a:rPr lang="en-US" altLang="zh-CN" sz="1600" dirty="0" err="1">
                <a:latin typeface="Microsoft YaHei" panose="020B0503020204020204" pitchFamily="34" charset="-122"/>
                <a:ea typeface="Microsoft YaHei" panose="020B0503020204020204" pitchFamily="34" charset="-122"/>
              </a:rPr>
              <a:t>Modernizr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http://modernizr.com/download/</a:t>
            </a:r>
            <a:r>
              <a:rPr lang="zh-CN" altLang="en-US" sz="1600" dirty="0">
                <a:latin typeface="Microsoft YaHei" panose="020B0503020204020204" pitchFamily="34" charset="-122"/>
                <a:ea typeface="Microsoft YaHei" panose="020B0503020204020204" pitchFamily="34" charset="-122"/>
              </a:rPr>
              <a:t>）等工具进行功能检测</a:t>
            </a:r>
            <a:endParaRPr lang="en-US" altLang="zh-CN" sz="1600" dirty="0">
              <a:latin typeface="Microsoft YaHei" panose="020B0503020204020204" pitchFamily="34" charset="-122"/>
              <a:ea typeface="Microsoft YaHei" panose="020B0503020204020204" pitchFamily="34" charset="-122"/>
            </a:endParaRPr>
          </a:p>
        </p:txBody>
      </p:sp>
      <p:sp>
        <p:nvSpPr>
          <p:cNvPr id="4" name="Rectangle 3"/>
          <p:cNvSpPr/>
          <p:nvPr/>
        </p:nvSpPr>
        <p:spPr>
          <a:xfrm>
            <a:off x="5137519" y="2094082"/>
            <a:ext cx="3886200" cy="1515800"/>
          </a:xfrm>
          <a:prstGeom prst="rect">
            <a:avLst/>
          </a:prstGeom>
        </p:spPr>
        <p:txBody>
          <a:bodyPr wrap="square">
            <a:spAutoFit/>
          </a:bodyPr>
          <a:lstStyle/>
          <a:p>
            <a:pPr lvl="0"/>
            <a:r>
              <a:rPr lang="en-US" altLang="zh-CN" sz="1100"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错误示范，极不推荐</a:t>
            </a:r>
            <a:endParaRPr lang="en-US" altLang="zh-CN" sz="1100" dirty="0">
              <a:latin typeface="Microsoft YaHei" panose="020B0503020204020204" pitchFamily="34" charset="-122"/>
              <a:ea typeface="Microsoft YaHei" panose="020B0503020204020204" pitchFamily="34" charset="-122"/>
            </a:endParaRPr>
          </a:p>
          <a:p>
            <a:pPr lvl="0"/>
            <a:endParaRPr lang="zh-CN" altLang="en-US" sz="1100" dirty="0">
              <a:latin typeface="Microsoft YaHei" panose="020B0503020204020204" pitchFamily="34" charset="-122"/>
              <a:ea typeface="Microsoft YaHei" panose="020B0503020204020204" pitchFamily="34" charset="-122"/>
            </a:endParaRPr>
          </a:p>
          <a:p>
            <a:pPr lvl="0"/>
            <a:r>
              <a:rPr lang="en-US" altLang="zh-CN" sz="1100" dirty="0">
                <a:latin typeface="Microsoft YaHei" panose="020B0503020204020204" pitchFamily="34" charset="-122"/>
                <a:ea typeface="Microsoft YaHei" panose="020B0503020204020204" pitchFamily="34" charset="-122"/>
              </a:rPr>
              <a:t>if (</a:t>
            </a:r>
            <a:r>
              <a:rPr lang="en-US" altLang="zh-CN" sz="1100" dirty="0" err="1">
                <a:latin typeface="Microsoft YaHei" panose="020B0503020204020204" pitchFamily="34" charset="-122"/>
                <a:ea typeface="Microsoft YaHei" panose="020B0503020204020204" pitchFamily="34" charset="-122"/>
              </a:rPr>
              <a:t>navigator.userAgent.indexOf</a:t>
            </a:r>
            <a:r>
              <a:rPr lang="en-US" altLang="zh-CN" sz="1100" dirty="0">
                <a:latin typeface="Microsoft YaHei" panose="020B0503020204020204" pitchFamily="34" charset="-122"/>
                <a:ea typeface="Microsoft YaHei" panose="020B0503020204020204" pitchFamily="34" charset="-122"/>
              </a:rPr>
              <a:t>("MSIE 7") &gt; -1) {</a:t>
            </a:r>
          </a:p>
          <a:p>
            <a:pPr lvl="0"/>
            <a:r>
              <a:rPr lang="en-US" altLang="zh-CN" sz="1100" dirty="0">
                <a:latin typeface="Microsoft YaHei" panose="020B0503020204020204" pitchFamily="34" charset="-122"/>
                <a:ea typeface="Microsoft YaHei" panose="020B0503020204020204" pitchFamily="34" charset="-122"/>
              </a:rPr>
              <a:t>// Only for IE7</a:t>
            </a:r>
          </a:p>
          <a:p>
            <a:pPr lvl="0"/>
            <a:r>
              <a:rPr lang="en-US" altLang="zh-CN" sz="1100" dirty="0">
                <a:latin typeface="Microsoft YaHei" panose="020B0503020204020204" pitchFamily="34" charset="-122"/>
                <a:ea typeface="Microsoft YaHei" panose="020B0503020204020204" pitchFamily="34" charset="-122"/>
              </a:rPr>
              <a:t>}</a:t>
            </a:r>
          </a:p>
          <a:p>
            <a:pPr lvl="0"/>
            <a:endParaRPr lang="en-US" altLang="zh-CN" sz="1100" dirty="0">
              <a:latin typeface="Microsoft YaHei" panose="020B0503020204020204" pitchFamily="34" charset="-122"/>
              <a:ea typeface="Microsoft YaHei" panose="020B0503020204020204" pitchFamily="34" charset="-122"/>
            </a:endParaRPr>
          </a:p>
          <a:p>
            <a:pPr lvl="0"/>
            <a:endParaRPr lang="en-US" altLang="zh-CN" sz="1600" dirty="0">
              <a:gradFill>
                <a:gsLst>
                  <a:gs pos="1250">
                    <a:schemeClr val="tx1"/>
                  </a:gs>
                  <a:gs pos="100000">
                    <a:schemeClr val="tx1"/>
                  </a:gs>
                </a:gsLst>
                <a:lin ang="5400000" scaled="0"/>
              </a:gradFill>
              <a:latin typeface="Microsoft YaHei" panose="020B0503020204020204" pitchFamily="34" charset="-122"/>
              <a:ea typeface="Microsoft YaHei" panose="020B0503020204020204" pitchFamily="34" charset="-122"/>
            </a:endParaRPr>
          </a:p>
          <a:p>
            <a:pPr lvl="0"/>
            <a:endParaRPr lang="en-US" altLang="zh-CN" sz="1050" dirty="0">
              <a:latin typeface="Microsoft YaHei" panose="020B0503020204020204" pitchFamily="34" charset="-122"/>
              <a:ea typeface="Microsoft YaHei" panose="020B0503020204020204" pitchFamily="34" charset="-122"/>
            </a:endParaRPr>
          </a:p>
        </p:txBody>
      </p:sp>
      <p:sp>
        <p:nvSpPr>
          <p:cNvPr id="2" name="标题 1"/>
          <p:cNvSpPr>
            <a:spLocks noGrp="1"/>
          </p:cNvSpPr>
          <p:nvPr>
            <p:ph type="title"/>
          </p:nvPr>
        </p:nvSpPr>
        <p:spPr>
          <a:xfrm>
            <a:off x="581185" y="289511"/>
            <a:ext cx="11514375" cy="899665"/>
          </a:xfrm>
        </p:spPr>
        <p:txBody>
          <a:bodyPr/>
          <a:lstStyle/>
          <a:p>
            <a:r>
              <a:rPr lang="zh-CN" altLang="en-US" dirty="0">
                <a:latin typeface="微软雅黑" panose="020B0503020204020204" pitchFamily="34" charset="-122"/>
                <a:ea typeface="微软雅黑" panose="020B0503020204020204" pitchFamily="34" charset="-122"/>
              </a:rPr>
              <a:t>浏览器检测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功能检测 </a:t>
            </a:r>
          </a:p>
        </p:txBody>
      </p:sp>
      <p:sp>
        <p:nvSpPr>
          <p:cNvPr id="5" name="Rectangle 4"/>
          <p:cNvSpPr/>
          <p:nvPr/>
        </p:nvSpPr>
        <p:spPr>
          <a:xfrm>
            <a:off x="1798996" y="2094083"/>
            <a:ext cx="3143250" cy="1384995"/>
          </a:xfrm>
          <a:prstGeom prst="rect">
            <a:avLst/>
          </a:prstGeom>
        </p:spPr>
        <p:txBody>
          <a:bodyPr wrap="square">
            <a:spAutoFit/>
          </a:bodyPr>
          <a:lstStyle/>
          <a:p>
            <a:pPr lvl="0"/>
            <a:r>
              <a:rPr lang="en-US" altLang="zh-CN" sz="1050" dirty="0">
                <a:latin typeface="Microsoft YaHei" panose="020B0503020204020204" pitchFamily="34" charset="-122"/>
                <a:ea typeface="Microsoft YaHei" panose="020B0503020204020204" pitchFamily="34" charset="-122"/>
              </a:rPr>
              <a:t>//</a:t>
            </a:r>
            <a:r>
              <a:rPr lang="zh-CN" altLang="en-US" sz="1050" dirty="0">
                <a:latin typeface="Microsoft YaHei" panose="020B0503020204020204" pitchFamily="34" charset="-122"/>
                <a:ea typeface="Microsoft YaHei" panose="020B0503020204020204" pitchFamily="34" charset="-122"/>
              </a:rPr>
              <a:t>正确示范，推荐做法</a:t>
            </a:r>
            <a:endParaRPr lang="en-US" altLang="zh-CN" sz="1050" dirty="0">
              <a:latin typeface="Microsoft YaHei" panose="020B0503020204020204" pitchFamily="34" charset="-122"/>
              <a:ea typeface="Microsoft YaHei" panose="020B0503020204020204" pitchFamily="34" charset="-122"/>
            </a:endParaRPr>
          </a:p>
          <a:p>
            <a:pPr lvl="0"/>
            <a:endParaRPr lang="zh-CN" altLang="en-US" sz="1050" dirty="0">
              <a:latin typeface="Microsoft YaHei" panose="020B0503020204020204" pitchFamily="34" charset="-122"/>
              <a:ea typeface="Microsoft YaHei" panose="020B0503020204020204" pitchFamily="34" charset="-122"/>
            </a:endParaRPr>
          </a:p>
          <a:p>
            <a:pPr lvl="0"/>
            <a:r>
              <a:rPr lang="en-US" altLang="zh-CN" sz="1050" dirty="0">
                <a:latin typeface="Microsoft YaHei" panose="020B0503020204020204" pitchFamily="34" charset="-122"/>
                <a:ea typeface="Microsoft YaHei" panose="020B0503020204020204" pitchFamily="34" charset="-122"/>
              </a:rPr>
              <a:t>function load() {</a:t>
            </a:r>
          </a:p>
          <a:p>
            <a:pPr lvl="0"/>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if ('</a:t>
            </a:r>
            <a:r>
              <a:rPr lang="en-US" altLang="zh-CN" sz="1050" dirty="0" err="1">
                <a:latin typeface="Microsoft YaHei" panose="020B0503020204020204" pitchFamily="34" charset="-122"/>
                <a:ea typeface="Microsoft YaHei" panose="020B0503020204020204" pitchFamily="34" charset="-122"/>
              </a:rPr>
              <a:t>localStorage</a:t>
            </a:r>
            <a:r>
              <a:rPr lang="en-US" altLang="zh-CN" sz="1050" dirty="0">
                <a:latin typeface="Microsoft YaHei" panose="020B0503020204020204" pitchFamily="34" charset="-122"/>
                <a:ea typeface="Microsoft YaHei" panose="020B0503020204020204" pitchFamily="34" charset="-122"/>
              </a:rPr>
              <a:t>' in window) {</a:t>
            </a:r>
          </a:p>
          <a:p>
            <a:pPr lvl="0"/>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 Now use local storage</a:t>
            </a:r>
          </a:p>
          <a:p>
            <a:pPr lvl="0"/>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return;</a:t>
            </a:r>
          </a:p>
          <a:p>
            <a:pPr lvl="0"/>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a:t>
            </a:r>
          </a:p>
          <a:p>
            <a:pPr lvl="0"/>
            <a:r>
              <a:rPr lang="en-US" altLang="zh-CN" sz="1050" dirty="0">
                <a:latin typeface="Microsoft YaHei" panose="020B0503020204020204" pitchFamily="34" charset="-122"/>
                <a:ea typeface="Microsoft YaHei" panose="020B0503020204020204" pitchFamily="34" charset="-122"/>
              </a:rPr>
              <a:t>}</a:t>
            </a:r>
          </a:p>
        </p:txBody>
      </p:sp>
      <p:sp>
        <p:nvSpPr>
          <p:cNvPr id="6" name="Rectangle 5"/>
          <p:cNvSpPr/>
          <p:nvPr/>
        </p:nvSpPr>
        <p:spPr>
          <a:xfrm>
            <a:off x="1798996" y="4586120"/>
            <a:ext cx="3143250" cy="1061829"/>
          </a:xfrm>
          <a:prstGeom prst="rect">
            <a:avLst/>
          </a:prstGeom>
        </p:spPr>
        <p:txBody>
          <a:bodyPr wrap="square">
            <a:spAutoFit/>
          </a:bodyPr>
          <a:lstStyle/>
          <a:p>
            <a:pPr>
              <a:buClr>
                <a:srgbClr val="404040"/>
              </a:buClr>
            </a:pPr>
            <a:r>
              <a:rPr lang="en-US" sz="1050" dirty="0">
                <a:latin typeface="Microsoft YaHei" panose="020B0503020204020204" pitchFamily="34" charset="-122"/>
                <a:ea typeface="Microsoft YaHei" panose="020B0503020204020204" pitchFamily="34" charset="-122"/>
                <a:cs typeface="Consolas" charset="0"/>
              </a:rPr>
              <a:t>if (</a:t>
            </a:r>
            <a:r>
              <a:rPr lang="en-US" sz="1050" dirty="0" err="1">
                <a:latin typeface="Microsoft YaHei" panose="020B0503020204020204" pitchFamily="34" charset="-122"/>
                <a:ea typeface="Microsoft YaHei" panose="020B0503020204020204" pitchFamily="34" charset="-122"/>
                <a:cs typeface="Consolas" charset="0"/>
              </a:rPr>
              <a:t>Modernizr.csstransitions</a:t>
            </a:r>
            <a:r>
              <a:rPr lang="en-US" sz="1050" dirty="0">
                <a:latin typeface="Microsoft YaHei" panose="020B0503020204020204" pitchFamily="34" charset="-122"/>
                <a:ea typeface="Microsoft YaHei" panose="020B0503020204020204" pitchFamily="34" charset="-122"/>
                <a:cs typeface="Consolas" charset="0"/>
              </a:rPr>
              <a:t>) {</a:t>
            </a:r>
          </a:p>
          <a:p>
            <a:pPr>
              <a:buClr>
                <a:srgbClr val="404040"/>
              </a:buClr>
            </a:pPr>
            <a:r>
              <a:rPr lang="en-US" sz="1050" dirty="0">
                <a:latin typeface="Microsoft YaHei" panose="020B0503020204020204" pitchFamily="34" charset="-122"/>
                <a:ea typeface="Microsoft YaHei" panose="020B0503020204020204" pitchFamily="34" charset="-122"/>
                <a:cs typeface="Consolas" charset="0"/>
              </a:rPr>
              <a:t>    // Browser supports CSS Transitions</a:t>
            </a:r>
          </a:p>
          <a:p>
            <a:pPr>
              <a:buClr>
                <a:srgbClr val="404040"/>
              </a:buClr>
            </a:pPr>
            <a:r>
              <a:rPr lang="en-US" sz="1050" dirty="0">
                <a:latin typeface="Microsoft YaHei" panose="020B0503020204020204" pitchFamily="34" charset="-122"/>
                <a:ea typeface="Microsoft YaHei" panose="020B0503020204020204" pitchFamily="34" charset="-122"/>
                <a:cs typeface="Consolas" charset="0"/>
              </a:rPr>
              <a:t>}</a:t>
            </a:r>
          </a:p>
          <a:p>
            <a:pPr>
              <a:buClr>
                <a:srgbClr val="404040"/>
              </a:buClr>
            </a:pPr>
            <a:r>
              <a:rPr lang="en-US" sz="1050" dirty="0">
                <a:latin typeface="Microsoft YaHei" panose="020B0503020204020204" pitchFamily="34" charset="-122"/>
                <a:ea typeface="Microsoft YaHei" panose="020B0503020204020204" pitchFamily="34" charset="-122"/>
                <a:cs typeface="Consolas" charset="0"/>
              </a:rPr>
              <a:t>if (!</a:t>
            </a:r>
            <a:r>
              <a:rPr lang="en-US" sz="1050" dirty="0" err="1">
                <a:latin typeface="Microsoft YaHei" panose="020B0503020204020204" pitchFamily="34" charset="-122"/>
                <a:ea typeface="Microsoft YaHei" panose="020B0503020204020204" pitchFamily="34" charset="-122"/>
                <a:cs typeface="Consolas" charset="0"/>
              </a:rPr>
              <a:t>Modernizr.canvas</a:t>
            </a:r>
            <a:r>
              <a:rPr lang="en-US" sz="1050" dirty="0">
                <a:latin typeface="Microsoft YaHei" panose="020B0503020204020204" pitchFamily="34" charset="-122"/>
                <a:ea typeface="Microsoft YaHei" panose="020B0503020204020204" pitchFamily="34" charset="-122"/>
                <a:cs typeface="Consolas" charset="0"/>
              </a:rPr>
              <a:t>) {</a:t>
            </a:r>
          </a:p>
          <a:p>
            <a:pPr>
              <a:buClr>
                <a:srgbClr val="404040"/>
              </a:buClr>
            </a:pPr>
            <a:r>
              <a:rPr lang="en-US" sz="1050" dirty="0">
                <a:latin typeface="Microsoft YaHei" panose="020B0503020204020204" pitchFamily="34" charset="-122"/>
                <a:ea typeface="Microsoft YaHei" panose="020B0503020204020204" pitchFamily="34" charset="-122"/>
                <a:cs typeface="Consolas" charset="0"/>
              </a:rPr>
              <a:t>    </a:t>
            </a:r>
            <a:r>
              <a:rPr lang="en-US" sz="1050" dirty="0" err="1">
                <a:latin typeface="Microsoft YaHei" panose="020B0503020204020204" pitchFamily="34" charset="-122"/>
                <a:ea typeface="Microsoft YaHei" panose="020B0503020204020204" pitchFamily="34" charset="-122"/>
                <a:cs typeface="Consolas" charset="0"/>
              </a:rPr>
              <a:t>loadCanvasPolyfill</a:t>
            </a:r>
            <a:r>
              <a:rPr lang="en-US" sz="1050" dirty="0">
                <a:latin typeface="Microsoft YaHei" panose="020B0503020204020204" pitchFamily="34" charset="-122"/>
                <a:ea typeface="Microsoft YaHei" panose="020B0503020204020204" pitchFamily="34" charset="-122"/>
                <a:cs typeface="Consolas" charset="0"/>
              </a:rPr>
              <a:t>();</a:t>
            </a:r>
          </a:p>
          <a:p>
            <a:pPr>
              <a:buClr>
                <a:srgbClr val="404040"/>
              </a:buClr>
            </a:pPr>
            <a:r>
              <a:rPr lang="en-US" sz="1050" dirty="0">
                <a:latin typeface="Microsoft YaHei" panose="020B0503020204020204" pitchFamily="34" charset="-122"/>
                <a:ea typeface="Microsoft YaHei" panose="020B0503020204020204" pitchFamily="34" charset="-122"/>
                <a:cs typeface="Consolas" charset="0"/>
              </a:rPr>
              <a:t>}</a:t>
            </a:r>
            <a:endParaRPr lang="en-US" altLang="zh-CN" sz="1050" dirty="0">
              <a:latin typeface="Microsoft YaHei" panose="020B0503020204020204" pitchFamily="34" charset="-122"/>
              <a:ea typeface="Microsoft YaHei" panose="020B0503020204020204" pitchFamily="34" charset="-122"/>
            </a:endParaRP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146523" y="2323728"/>
            <a:ext cx="457200" cy="457200"/>
          </a:xfrm>
          <a:prstGeom prst="rect">
            <a:avLst/>
          </a:prstGeom>
        </p:spPr>
      </p:pic>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4529446" y="2323728"/>
            <a:ext cx="457200" cy="457200"/>
          </a:xfrm>
          <a:prstGeom prst="rect">
            <a:avLst/>
          </a:prstGeom>
        </p:spPr>
      </p:pic>
      <p:pic>
        <p:nvPicPr>
          <p:cNvPr id="10" name="Picture 9"/>
          <p:cNvPicPr>
            <a:picLocks/>
          </p:cNvPicPr>
          <p:nvPr/>
        </p:nvPicPr>
        <p:blipFill>
          <a:blip r:embed="rId3">
            <a:extLst>
              <a:ext uri="{28A0092B-C50C-407E-A947-70E740481C1C}">
                <a14:useLocalDpi xmlns:a14="http://schemas.microsoft.com/office/drawing/2010/main" val="0"/>
              </a:ext>
            </a:extLst>
          </a:blip>
          <a:stretch>
            <a:fillRect/>
          </a:stretch>
        </p:blipFill>
        <p:spPr>
          <a:xfrm>
            <a:off x="1146523" y="4863792"/>
            <a:ext cx="457200" cy="457200"/>
          </a:xfrm>
          <a:prstGeom prst="rect">
            <a:avLst/>
          </a:prstGeom>
        </p:spPr>
      </p:pic>
    </p:spTree>
    <p:extLst>
      <p:ext uri="{BB962C8B-B14F-4D97-AF65-F5344CB8AC3E}">
        <p14:creationId xmlns:p14="http://schemas.microsoft.com/office/powerpoint/2010/main" val="19358345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00825"/>
            <a:ext cx="11655840" cy="899665"/>
          </a:xfrm>
        </p:spPr>
        <p:txBody>
          <a:bodyPr/>
          <a:lstStyle/>
          <a:p>
            <a:r>
              <a:rPr lang="zh-CN" altLang="en-US" dirty="0">
                <a:latin typeface="微软雅黑" panose="020B0503020204020204" pitchFamily="34" charset="-122"/>
                <a:ea typeface="微软雅黑" panose="020B0503020204020204" pitchFamily="34" charset="-122"/>
              </a:rPr>
              <a:t>无插件的浏览体验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3766178"/>
              </p:ext>
            </p:extLst>
          </p:nvPr>
        </p:nvGraphicFramePr>
        <p:xfrm>
          <a:off x="195942" y="1110343"/>
          <a:ext cx="11996056" cy="4477659"/>
        </p:xfrm>
        <a:graphic>
          <a:graphicData uri="http://schemas.openxmlformats.org/drawingml/2006/table">
            <a:tbl>
              <a:tblPr/>
              <a:tblGrid>
                <a:gridCol w="2466809">
                  <a:extLst>
                    <a:ext uri="{9D8B030D-6E8A-4147-A177-3AD203B41FA5}">
                      <a16:colId xmlns:a16="http://schemas.microsoft.com/office/drawing/2014/main" val="3420622969"/>
                    </a:ext>
                  </a:extLst>
                </a:gridCol>
                <a:gridCol w="3531217">
                  <a:extLst>
                    <a:ext uri="{9D8B030D-6E8A-4147-A177-3AD203B41FA5}">
                      <a16:colId xmlns:a16="http://schemas.microsoft.com/office/drawing/2014/main" val="1761274195"/>
                    </a:ext>
                  </a:extLst>
                </a:gridCol>
                <a:gridCol w="2999015">
                  <a:extLst>
                    <a:ext uri="{9D8B030D-6E8A-4147-A177-3AD203B41FA5}">
                      <a16:colId xmlns:a16="http://schemas.microsoft.com/office/drawing/2014/main" val="2078310261"/>
                    </a:ext>
                  </a:extLst>
                </a:gridCol>
                <a:gridCol w="2999015">
                  <a:extLst>
                    <a:ext uri="{9D8B030D-6E8A-4147-A177-3AD203B41FA5}">
                      <a16:colId xmlns:a16="http://schemas.microsoft.com/office/drawing/2014/main" val="3757346991"/>
                    </a:ext>
                  </a:extLst>
                </a:gridCol>
              </a:tblGrid>
              <a:tr h="348267">
                <a:tc>
                  <a:txBody>
                    <a:bodyPr/>
                    <a:lstStyle/>
                    <a:p>
                      <a:r>
                        <a:rPr lang="zh-CN" altLang="en-US" sz="1600" b="1" dirty="0">
                          <a:solidFill>
                            <a:schemeClr val="tx1"/>
                          </a:solidFill>
                          <a:effectLst/>
                          <a:latin typeface="微软雅黑" panose="020B0503020204020204" pitchFamily="34" charset="-122"/>
                          <a:ea typeface="微软雅黑" panose="020B0503020204020204" pitchFamily="34" charset="-122"/>
                        </a:rPr>
                        <a:t>功能</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zh-CN" altLang="en-US" sz="1600" b="1">
                          <a:solidFill>
                            <a:schemeClr val="tx1"/>
                          </a:solidFill>
                          <a:effectLst/>
                          <a:latin typeface="微软雅黑" panose="020B0503020204020204" pitchFamily="34" charset="-122"/>
                          <a:ea typeface="微软雅黑" panose="020B0503020204020204" pitchFamily="34" charset="-122"/>
                        </a:rPr>
                        <a:t>基于插件的技术示例</a:t>
                      </a:r>
                      <a:endParaRPr lang="zh-CN" altLang="en-US" sz="3600">
                        <a:solidFill>
                          <a:schemeClr val="tx1"/>
                        </a:solidFill>
                        <a:effectLst/>
                      </a:endParaRPr>
                    </a:p>
                  </a:txBody>
                  <a:tcPr marL="50006" marR="50006" marT="33255" marB="33255"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zh-CN" altLang="en-US" sz="1600" b="1">
                          <a:solidFill>
                            <a:schemeClr val="tx1"/>
                          </a:solidFill>
                          <a:effectLst/>
                          <a:latin typeface="微软雅黑" panose="020B0503020204020204" pitchFamily="34" charset="-122"/>
                          <a:ea typeface="微软雅黑" panose="020B0503020204020204" pitchFamily="34" charset="-122"/>
                        </a:rPr>
                        <a:t>基于标准的等效技术</a:t>
                      </a:r>
                      <a:endParaRPr lang="zh-CN" altLang="en-US" sz="3600">
                        <a:solidFill>
                          <a:schemeClr val="tx1"/>
                        </a:solidFill>
                        <a:effectLst/>
                      </a:endParaRPr>
                    </a:p>
                  </a:txBody>
                  <a:tcPr marL="50006" marR="50006" marT="33255" marB="33255"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zh-CN" altLang="en-US" sz="1600" b="1">
                          <a:solidFill>
                            <a:schemeClr val="tx1"/>
                          </a:solidFill>
                          <a:effectLst/>
                          <a:latin typeface="微软雅黑" panose="020B0503020204020204" pitchFamily="34" charset="-122"/>
                          <a:ea typeface="微软雅黑" panose="020B0503020204020204" pitchFamily="34" charset="-122"/>
                        </a:rPr>
                        <a:t>详细信息</a:t>
                      </a:r>
                      <a:endParaRPr lang="zh-CN" altLang="en-US" sz="3600">
                        <a:solidFill>
                          <a:schemeClr val="tx1"/>
                        </a:solidFill>
                        <a:effectLst/>
                      </a:endParaRPr>
                    </a:p>
                  </a:txBody>
                  <a:tcPr marL="50006" marR="50006" marT="33255" marB="33255"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552036232"/>
                  </a:ext>
                </a:extLst>
              </a:tr>
              <a:tr h="621900">
                <a:tc>
                  <a:txBody>
                    <a:bodyPr/>
                    <a:lstStyle/>
                    <a:p>
                      <a:r>
                        <a:rPr lang="zh-CN" altLang="en-US" sz="1600" b="1" dirty="0">
                          <a:solidFill>
                            <a:schemeClr val="tx1"/>
                          </a:solidFill>
                          <a:effectLst/>
                          <a:latin typeface="微软雅黑" panose="020B0503020204020204" pitchFamily="34" charset="-122"/>
                          <a:ea typeface="微软雅黑" panose="020B0503020204020204" pitchFamily="34" charset="-122"/>
                        </a:rPr>
                        <a:t>视频和音频</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en-US" sz="1600" dirty="0" err="1">
                          <a:solidFill>
                            <a:schemeClr val="tx1"/>
                          </a:solidFill>
                          <a:effectLst/>
                          <a:latin typeface="微软雅黑" panose="020B0503020204020204" pitchFamily="34" charset="-122"/>
                          <a:ea typeface="微软雅黑" panose="020B0503020204020204" pitchFamily="34" charset="-122"/>
                        </a:rPr>
                        <a:t>Flash、Apple</a:t>
                      </a:r>
                      <a:r>
                        <a:rPr lang="en-US" sz="1600" dirty="0">
                          <a:solidFill>
                            <a:schemeClr val="tx1"/>
                          </a:solidFill>
                          <a:effectLst/>
                          <a:latin typeface="微软雅黑" panose="020B0503020204020204" pitchFamily="34" charset="-122"/>
                          <a:ea typeface="微软雅黑" panose="020B0503020204020204" pitchFamily="34" charset="-122"/>
                        </a:rPr>
                        <a:t> </a:t>
                      </a:r>
                      <a:r>
                        <a:rPr lang="en-US" sz="1600" dirty="0" err="1">
                          <a:solidFill>
                            <a:schemeClr val="tx1"/>
                          </a:solidFill>
                          <a:effectLst/>
                          <a:latin typeface="微软雅黑" panose="020B0503020204020204" pitchFamily="34" charset="-122"/>
                          <a:ea typeface="微软雅黑" panose="020B0503020204020204" pitchFamily="34" charset="-122"/>
                        </a:rPr>
                        <a:t>QuickTime、Silverlight</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tc>
                  <a:txBody>
                    <a:bodyPr/>
                    <a:lstStyle/>
                    <a:p>
                      <a:r>
                        <a:rPr lang="en-US" sz="1600" dirty="0">
                          <a:solidFill>
                            <a:schemeClr val="tx1"/>
                          </a:solidFill>
                          <a:effectLst/>
                          <a:latin typeface="微软雅黑" panose="020B0503020204020204" pitchFamily="34" charset="-122"/>
                          <a:ea typeface="微软雅黑" panose="020B0503020204020204" pitchFamily="34" charset="-122"/>
                        </a:rPr>
                        <a:t>HTML5 </a:t>
                      </a:r>
                      <a:r>
                        <a:rPr lang="zh-CN" altLang="en-US" sz="1600" dirty="0">
                          <a:solidFill>
                            <a:schemeClr val="tx1"/>
                          </a:solidFill>
                          <a:effectLst/>
                          <a:latin typeface="微软雅黑" panose="020B0503020204020204" pitchFamily="34" charset="-122"/>
                          <a:ea typeface="微软雅黑" panose="020B0503020204020204" pitchFamily="34" charset="-122"/>
                        </a:rPr>
                        <a:t>视频 和音频</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tc>
                  <a:txBody>
                    <a:bodyPr/>
                    <a:lstStyle/>
                    <a:p>
                      <a:r>
                        <a:rPr lang="zh-CN" altLang="en-US" sz="1600" dirty="0">
                          <a:solidFill>
                            <a:schemeClr val="tx1"/>
                          </a:solidFill>
                          <a:effectLst/>
                          <a:latin typeface="微软雅黑" panose="020B0503020204020204" pitchFamily="34" charset="-122"/>
                          <a:ea typeface="微软雅黑" panose="020B0503020204020204" pitchFamily="34" charset="-122"/>
                        </a:rPr>
                        <a:t>视频、 音频</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81566531"/>
                  </a:ext>
                </a:extLst>
              </a:tr>
              <a:tr h="1716428">
                <a:tc>
                  <a:txBody>
                    <a:bodyPr/>
                    <a:lstStyle/>
                    <a:p>
                      <a:r>
                        <a:rPr lang="zh-CN" altLang="en-US" sz="1600" b="1" dirty="0">
                          <a:solidFill>
                            <a:schemeClr val="tx1"/>
                          </a:solidFill>
                          <a:effectLst/>
                          <a:latin typeface="微软雅黑" panose="020B0503020204020204" pitchFamily="34" charset="-122"/>
                          <a:ea typeface="微软雅黑" panose="020B0503020204020204" pitchFamily="34" charset="-122"/>
                        </a:rPr>
                        <a:t>图形</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en-US" sz="1600" dirty="0" err="1">
                          <a:solidFill>
                            <a:schemeClr val="tx1"/>
                          </a:solidFill>
                          <a:effectLst/>
                          <a:latin typeface="微软雅黑" panose="020B0503020204020204" pitchFamily="34" charset="-122"/>
                          <a:ea typeface="微软雅黑" panose="020B0503020204020204" pitchFamily="34" charset="-122"/>
                        </a:rPr>
                        <a:t>Flash、Apple</a:t>
                      </a:r>
                      <a:r>
                        <a:rPr lang="en-US" sz="1600" dirty="0">
                          <a:solidFill>
                            <a:schemeClr val="tx1"/>
                          </a:solidFill>
                          <a:effectLst/>
                          <a:latin typeface="微软雅黑" panose="020B0503020204020204" pitchFamily="34" charset="-122"/>
                          <a:ea typeface="微软雅黑" panose="020B0503020204020204" pitchFamily="34" charset="-122"/>
                        </a:rPr>
                        <a:t> </a:t>
                      </a:r>
                      <a:r>
                        <a:rPr lang="en-US" sz="1600" dirty="0" err="1">
                          <a:solidFill>
                            <a:schemeClr val="tx1"/>
                          </a:solidFill>
                          <a:effectLst/>
                          <a:latin typeface="微软雅黑" panose="020B0503020204020204" pitchFamily="34" charset="-122"/>
                          <a:ea typeface="微软雅黑" panose="020B0503020204020204" pitchFamily="34" charset="-122"/>
                        </a:rPr>
                        <a:t>QuickTime、Silverlight、Java</a:t>
                      </a:r>
                      <a:r>
                        <a:rPr lang="en-US" sz="1600" dirty="0">
                          <a:solidFill>
                            <a:schemeClr val="tx1"/>
                          </a:solidFill>
                          <a:effectLst/>
                          <a:latin typeface="微软雅黑" panose="020B0503020204020204" pitchFamily="34" charset="-122"/>
                          <a:ea typeface="微软雅黑" panose="020B0503020204020204" pitchFamily="34" charset="-122"/>
                        </a:rPr>
                        <a:t> </a:t>
                      </a:r>
                      <a:r>
                        <a:rPr lang="zh-CN" altLang="en-US" sz="1600" dirty="0">
                          <a:solidFill>
                            <a:schemeClr val="tx1"/>
                          </a:solidFill>
                          <a:effectLst/>
                          <a:latin typeface="微软雅黑" panose="020B0503020204020204" pitchFamily="34" charset="-122"/>
                          <a:ea typeface="微软雅黑" panose="020B0503020204020204" pitchFamily="34" charset="-122"/>
                        </a:rPr>
                        <a:t>小程序</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tc>
                  <a:txBody>
                    <a:bodyPr/>
                    <a:lstStyle/>
                    <a:p>
                      <a:r>
                        <a:rPr lang="en-US" altLang="zh-CN" sz="1600" dirty="0">
                          <a:solidFill>
                            <a:schemeClr val="tx1"/>
                          </a:solidFill>
                          <a:effectLst/>
                          <a:latin typeface="微软雅黑" panose="020B0503020204020204" pitchFamily="34" charset="-122"/>
                          <a:ea typeface="微软雅黑" panose="020B0503020204020204" pitchFamily="34" charset="-122"/>
                        </a:rPr>
                        <a:t>HTML5 Canvas </a:t>
                      </a:r>
                      <a:r>
                        <a:rPr lang="zh-CN" altLang="en-US" sz="1600" dirty="0">
                          <a:solidFill>
                            <a:schemeClr val="tx1"/>
                          </a:solidFill>
                          <a:effectLst/>
                          <a:latin typeface="微软雅黑" panose="020B0503020204020204" pitchFamily="34" charset="-122"/>
                          <a:ea typeface="微软雅黑" panose="020B0503020204020204" pitchFamily="34" charset="-122"/>
                        </a:rPr>
                        <a:t>、可缩放的向量图形 </a:t>
                      </a:r>
                      <a:r>
                        <a:rPr lang="en-US" altLang="zh-CN" sz="1600" dirty="0">
                          <a:solidFill>
                            <a:schemeClr val="tx1"/>
                          </a:solidFill>
                          <a:effectLst/>
                          <a:latin typeface="微软雅黑" panose="020B0503020204020204" pitchFamily="34" charset="-122"/>
                          <a:ea typeface="微软雅黑" panose="020B0503020204020204" pitchFamily="34" charset="-122"/>
                        </a:rPr>
                        <a:t>(SVG)</a:t>
                      </a:r>
                      <a:r>
                        <a:rPr lang="zh-CN" altLang="en-US" sz="1600" dirty="0">
                          <a:solidFill>
                            <a:schemeClr val="tx1"/>
                          </a:solidFill>
                          <a:effectLst/>
                          <a:latin typeface="微软雅黑" panose="020B0503020204020204" pitchFamily="34" charset="-122"/>
                          <a:ea typeface="微软雅黑" panose="020B0503020204020204" pitchFamily="34" charset="-122"/>
                        </a:rPr>
                        <a:t>、级联样式表级别 </a:t>
                      </a:r>
                      <a:r>
                        <a:rPr lang="en-US" altLang="zh-CN" sz="1600" dirty="0">
                          <a:solidFill>
                            <a:schemeClr val="tx1"/>
                          </a:solidFill>
                          <a:effectLst/>
                          <a:latin typeface="微软雅黑" panose="020B0503020204020204" pitchFamily="34" charset="-122"/>
                          <a:ea typeface="微软雅黑" panose="020B0503020204020204" pitchFamily="34" charset="-122"/>
                        </a:rPr>
                        <a:t>3 (CSS3) </a:t>
                      </a:r>
                      <a:r>
                        <a:rPr lang="zh-CN" altLang="en-US" sz="1600" dirty="0">
                          <a:solidFill>
                            <a:schemeClr val="tx1"/>
                          </a:solidFill>
                          <a:effectLst/>
                          <a:latin typeface="微软雅黑" panose="020B0503020204020204" pitchFamily="34" charset="-122"/>
                          <a:ea typeface="微软雅黑" panose="020B0503020204020204" pitchFamily="34" charset="-122"/>
                        </a:rPr>
                        <a:t>过渡 和动画、</a:t>
                      </a:r>
                      <a:r>
                        <a:rPr lang="en-US" altLang="zh-CN" sz="1600" dirty="0">
                          <a:solidFill>
                            <a:schemeClr val="tx1"/>
                          </a:solidFill>
                          <a:effectLst/>
                          <a:latin typeface="微软雅黑" panose="020B0503020204020204" pitchFamily="34" charset="-122"/>
                          <a:ea typeface="微软雅黑" panose="020B0503020204020204" pitchFamily="34" charset="-122"/>
                        </a:rPr>
                        <a:t>CSS </a:t>
                      </a:r>
                      <a:r>
                        <a:rPr lang="zh-CN" altLang="en-US" sz="1600" dirty="0">
                          <a:solidFill>
                            <a:schemeClr val="tx1"/>
                          </a:solidFill>
                          <a:effectLst/>
                          <a:latin typeface="微软雅黑" panose="020B0503020204020204" pitchFamily="34" charset="-122"/>
                          <a:ea typeface="微软雅黑" panose="020B0503020204020204" pitchFamily="34" charset="-122"/>
                        </a:rPr>
                        <a:t>转换、</a:t>
                      </a:r>
                      <a:r>
                        <a:rPr lang="en-US" altLang="zh-CN" sz="1600" dirty="0">
                          <a:solidFill>
                            <a:schemeClr val="tx1"/>
                          </a:solidFill>
                          <a:effectLst/>
                          <a:latin typeface="微软雅黑" panose="020B0503020204020204" pitchFamily="34" charset="-122"/>
                          <a:ea typeface="微软雅黑" panose="020B0503020204020204" pitchFamily="34" charset="-122"/>
                        </a:rPr>
                        <a:t>WebGL</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tc>
                  <a:txBody>
                    <a:bodyPr/>
                    <a:lstStyle/>
                    <a:p>
                      <a:r>
                        <a:rPr lang="en-US" altLang="zh-CN" sz="1600" dirty="0">
                          <a:solidFill>
                            <a:schemeClr val="tx1"/>
                          </a:solidFill>
                          <a:effectLst/>
                          <a:latin typeface="微软雅黑" panose="020B0503020204020204" pitchFamily="34" charset="-122"/>
                          <a:ea typeface="微软雅黑" panose="020B0503020204020204" pitchFamily="34" charset="-122"/>
                        </a:rPr>
                        <a:t>Canvas</a:t>
                      </a:r>
                      <a:r>
                        <a:rPr lang="zh-CN" altLang="en-US" sz="1600" dirty="0">
                          <a:solidFill>
                            <a:schemeClr val="tx1"/>
                          </a:solidFill>
                          <a:effectLst/>
                          <a:latin typeface="微软雅黑" panose="020B0503020204020204" pitchFamily="34" charset="-122"/>
                          <a:ea typeface="微软雅黑" panose="020B0503020204020204" pitchFamily="34" charset="-122"/>
                        </a:rPr>
                        <a:t>、</a:t>
                      </a:r>
                      <a:r>
                        <a:rPr lang="en-US" altLang="zh-CN" sz="1600" dirty="0">
                          <a:solidFill>
                            <a:schemeClr val="tx1"/>
                          </a:solidFill>
                          <a:effectLst/>
                          <a:latin typeface="微软雅黑" panose="020B0503020204020204" pitchFamily="34" charset="-122"/>
                          <a:ea typeface="微软雅黑" panose="020B0503020204020204" pitchFamily="34" charset="-122"/>
                        </a:rPr>
                        <a:t>SVG</a:t>
                      </a:r>
                      <a:r>
                        <a:rPr lang="zh-CN" altLang="en-US" sz="1600" dirty="0">
                          <a:solidFill>
                            <a:schemeClr val="tx1"/>
                          </a:solidFill>
                          <a:effectLst/>
                          <a:latin typeface="微软雅黑" panose="020B0503020204020204" pitchFamily="34" charset="-122"/>
                          <a:ea typeface="微软雅黑" panose="020B0503020204020204" pitchFamily="34" charset="-122"/>
                        </a:rPr>
                        <a:t>、过渡、动画、转换、</a:t>
                      </a:r>
                      <a:r>
                        <a:rPr lang="en-US" altLang="zh-CN" sz="1600" dirty="0">
                          <a:solidFill>
                            <a:schemeClr val="tx1"/>
                          </a:solidFill>
                          <a:effectLst/>
                          <a:latin typeface="微软雅黑" panose="020B0503020204020204" pitchFamily="34" charset="-122"/>
                          <a:ea typeface="微软雅黑" panose="020B0503020204020204" pitchFamily="34" charset="-122"/>
                        </a:rPr>
                        <a:t>WebGL</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346443075"/>
                  </a:ext>
                </a:extLst>
              </a:tr>
              <a:tr h="895532">
                <a:tc>
                  <a:txBody>
                    <a:bodyPr/>
                    <a:lstStyle/>
                    <a:p>
                      <a:r>
                        <a:rPr lang="zh-CN" altLang="en-US" sz="1600" b="1">
                          <a:solidFill>
                            <a:schemeClr val="tx1"/>
                          </a:solidFill>
                          <a:effectLst/>
                          <a:latin typeface="微软雅黑" panose="020B0503020204020204" pitchFamily="34" charset="-122"/>
                          <a:ea typeface="微软雅黑" panose="020B0503020204020204" pitchFamily="34" charset="-122"/>
                        </a:rPr>
                        <a:t>脱机存储</a:t>
                      </a:r>
                      <a:endParaRPr lang="zh-CN" altLang="en-US" sz="360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en-US" sz="1600" dirty="0" err="1">
                          <a:solidFill>
                            <a:schemeClr val="tx1"/>
                          </a:solidFill>
                          <a:effectLst/>
                          <a:latin typeface="微软雅黑" panose="020B0503020204020204" pitchFamily="34" charset="-122"/>
                          <a:ea typeface="微软雅黑" panose="020B0503020204020204" pitchFamily="34" charset="-122"/>
                        </a:rPr>
                        <a:t>Flash、Java</a:t>
                      </a:r>
                      <a:r>
                        <a:rPr lang="en-US" sz="1600" dirty="0">
                          <a:solidFill>
                            <a:schemeClr val="tx1"/>
                          </a:solidFill>
                          <a:effectLst/>
                          <a:latin typeface="微软雅黑" panose="020B0503020204020204" pitchFamily="34" charset="-122"/>
                          <a:ea typeface="微软雅黑" panose="020B0503020204020204" pitchFamily="34" charset="-122"/>
                        </a:rPr>
                        <a:t> </a:t>
                      </a:r>
                      <a:r>
                        <a:rPr lang="zh-CN" altLang="en-US" sz="1600" dirty="0">
                          <a:solidFill>
                            <a:schemeClr val="tx1"/>
                          </a:solidFill>
                          <a:effectLst/>
                          <a:latin typeface="微软雅黑" panose="020B0503020204020204" pitchFamily="34" charset="-122"/>
                          <a:ea typeface="微软雅黑" panose="020B0503020204020204" pitchFamily="34" charset="-122"/>
                        </a:rPr>
                        <a:t>小程序和 </a:t>
                      </a:r>
                      <a:r>
                        <a:rPr lang="en-US" sz="1600" dirty="0">
                          <a:solidFill>
                            <a:schemeClr val="tx1"/>
                          </a:solidFill>
                          <a:effectLst/>
                          <a:latin typeface="微软雅黑" panose="020B0503020204020204" pitchFamily="34" charset="-122"/>
                          <a:ea typeface="微软雅黑" panose="020B0503020204020204" pitchFamily="34" charset="-122"/>
                        </a:rPr>
                        <a:t>Google Gears</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tc>
                  <a:txBody>
                    <a:bodyPr/>
                    <a:lstStyle/>
                    <a:p>
                      <a:r>
                        <a:rPr lang="en-US" sz="1600" dirty="0">
                          <a:solidFill>
                            <a:schemeClr val="tx1"/>
                          </a:solidFill>
                          <a:effectLst/>
                          <a:latin typeface="微软雅黑" panose="020B0503020204020204" pitchFamily="34" charset="-122"/>
                          <a:ea typeface="微软雅黑" panose="020B0503020204020204" pitchFamily="34" charset="-122"/>
                        </a:rPr>
                        <a:t>Web </a:t>
                      </a:r>
                      <a:r>
                        <a:rPr lang="zh-CN" altLang="en-US" sz="1600" dirty="0">
                          <a:solidFill>
                            <a:schemeClr val="tx1"/>
                          </a:solidFill>
                          <a:effectLst/>
                          <a:latin typeface="微软雅黑" panose="020B0503020204020204" pitchFamily="34" charset="-122"/>
                          <a:ea typeface="微软雅黑" panose="020B0503020204020204" pitchFamily="34" charset="-122"/>
                        </a:rPr>
                        <a:t>存储、文件 </a:t>
                      </a:r>
                      <a:r>
                        <a:rPr lang="en-US" sz="1600" dirty="0">
                          <a:solidFill>
                            <a:schemeClr val="tx1"/>
                          </a:solidFill>
                          <a:effectLst/>
                          <a:latin typeface="微软雅黑" panose="020B0503020204020204" pitchFamily="34" charset="-122"/>
                          <a:ea typeface="微软雅黑" panose="020B0503020204020204" pitchFamily="34" charset="-122"/>
                        </a:rPr>
                        <a:t>API、IndexedDB </a:t>
                      </a:r>
                      <a:r>
                        <a:rPr lang="zh-CN" altLang="en-US" sz="1600" dirty="0">
                          <a:solidFill>
                            <a:schemeClr val="tx1"/>
                          </a:solidFill>
                          <a:effectLst/>
                          <a:latin typeface="微软雅黑" panose="020B0503020204020204" pitchFamily="34" charset="-122"/>
                          <a:ea typeface="微软雅黑" panose="020B0503020204020204" pitchFamily="34" charset="-122"/>
                        </a:rPr>
                        <a:t>和应用程序缓存 </a:t>
                      </a:r>
                      <a:r>
                        <a:rPr lang="en-US" sz="1600" dirty="0">
                          <a:solidFill>
                            <a:schemeClr val="tx1"/>
                          </a:solidFill>
                          <a:effectLst/>
                          <a:latin typeface="微软雅黑" panose="020B0503020204020204" pitchFamily="34" charset="-122"/>
                          <a:ea typeface="微软雅黑" panose="020B0503020204020204" pitchFamily="34" charset="-122"/>
                        </a:rPr>
                        <a:t>API</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tc>
                  <a:txBody>
                    <a:bodyPr/>
                    <a:lstStyle/>
                    <a:p>
                      <a:r>
                        <a:rPr lang="en-US" sz="1600" dirty="0">
                          <a:solidFill>
                            <a:schemeClr val="tx1"/>
                          </a:solidFill>
                          <a:effectLst/>
                          <a:latin typeface="微软雅黑" panose="020B0503020204020204" pitchFamily="34" charset="-122"/>
                          <a:ea typeface="微软雅黑" panose="020B0503020204020204" pitchFamily="34" charset="-122"/>
                        </a:rPr>
                        <a:t>Web </a:t>
                      </a:r>
                      <a:r>
                        <a:rPr lang="zh-CN" altLang="en-US" sz="1600" dirty="0">
                          <a:solidFill>
                            <a:schemeClr val="tx1"/>
                          </a:solidFill>
                          <a:effectLst/>
                          <a:latin typeface="微软雅黑" panose="020B0503020204020204" pitchFamily="34" charset="-122"/>
                          <a:ea typeface="微软雅黑" panose="020B0503020204020204" pitchFamily="34" charset="-122"/>
                        </a:rPr>
                        <a:t>存储、文件 </a:t>
                      </a:r>
                      <a:r>
                        <a:rPr lang="en-US" sz="1600" dirty="0">
                          <a:solidFill>
                            <a:schemeClr val="tx1"/>
                          </a:solidFill>
                          <a:effectLst/>
                          <a:latin typeface="微软雅黑" panose="020B0503020204020204" pitchFamily="34" charset="-122"/>
                          <a:ea typeface="微软雅黑" panose="020B0503020204020204" pitchFamily="34" charset="-122"/>
                        </a:rPr>
                        <a:t>API、IndexedDB </a:t>
                      </a:r>
                      <a:r>
                        <a:rPr lang="zh-CN" altLang="en-US" sz="1600" dirty="0">
                          <a:solidFill>
                            <a:schemeClr val="tx1"/>
                          </a:solidFill>
                          <a:effectLst/>
                          <a:latin typeface="微软雅黑" panose="020B0503020204020204" pitchFamily="34" charset="-122"/>
                          <a:ea typeface="微软雅黑" panose="020B0503020204020204" pitchFamily="34" charset="-122"/>
                        </a:rPr>
                        <a:t>和应用程序缓存 </a:t>
                      </a:r>
                      <a:r>
                        <a:rPr lang="en-US" sz="1600" dirty="0">
                          <a:solidFill>
                            <a:schemeClr val="tx1"/>
                          </a:solidFill>
                          <a:effectLst/>
                          <a:latin typeface="微软雅黑" panose="020B0503020204020204" pitchFamily="34" charset="-122"/>
                          <a:ea typeface="微软雅黑" panose="020B0503020204020204" pitchFamily="34" charset="-122"/>
                        </a:rPr>
                        <a:t>API</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539097555"/>
                  </a:ext>
                </a:extLst>
              </a:tr>
              <a:tr h="895532">
                <a:tc>
                  <a:txBody>
                    <a:bodyPr/>
                    <a:lstStyle/>
                    <a:p>
                      <a:r>
                        <a:rPr lang="zh-CN" altLang="en-US" sz="1600" b="1" dirty="0">
                          <a:solidFill>
                            <a:schemeClr val="tx1"/>
                          </a:solidFill>
                          <a:effectLst/>
                          <a:latin typeface="微软雅黑" panose="020B0503020204020204" pitchFamily="34" charset="-122"/>
                          <a:ea typeface="微软雅黑" panose="020B0503020204020204" pitchFamily="34" charset="-122"/>
                        </a:rPr>
                        <a:t>网络通信、资源共享和文件上载</a:t>
                      </a:r>
                      <a:endParaRPr lang="zh-CN" alt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r>
                        <a:rPr lang="en-US" sz="1600">
                          <a:solidFill>
                            <a:schemeClr val="tx1"/>
                          </a:solidFill>
                          <a:effectLst/>
                          <a:latin typeface="微软雅黑" panose="020B0503020204020204" pitchFamily="34" charset="-122"/>
                          <a:ea typeface="微软雅黑" panose="020B0503020204020204" pitchFamily="34" charset="-122"/>
                        </a:rPr>
                        <a:t>Flash </a:t>
                      </a:r>
                      <a:r>
                        <a:rPr lang="zh-CN" altLang="en-US" sz="1600">
                          <a:solidFill>
                            <a:schemeClr val="tx1"/>
                          </a:solidFill>
                          <a:effectLst/>
                          <a:latin typeface="微软雅黑" panose="020B0503020204020204" pitchFamily="34" charset="-122"/>
                          <a:ea typeface="微软雅黑" panose="020B0503020204020204" pitchFamily="34" charset="-122"/>
                        </a:rPr>
                        <a:t>和 </a:t>
                      </a:r>
                      <a:r>
                        <a:rPr lang="en-US" sz="1600">
                          <a:solidFill>
                            <a:schemeClr val="tx1"/>
                          </a:solidFill>
                          <a:effectLst/>
                          <a:latin typeface="微软雅黑" panose="020B0503020204020204" pitchFamily="34" charset="-122"/>
                          <a:ea typeface="微软雅黑" panose="020B0503020204020204" pitchFamily="34" charset="-122"/>
                        </a:rPr>
                        <a:t>Java </a:t>
                      </a:r>
                      <a:r>
                        <a:rPr lang="zh-CN" altLang="en-US" sz="1600">
                          <a:solidFill>
                            <a:schemeClr val="tx1"/>
                          </a:solidFill>
                          <a:effectLst/>
                          <a:latin typeface="微软雅黑" panose="020B0503020204020204" pitchFamily="34" charset="-122"/>
                          <a:ea typeface="微软雅黑" panose="020B0503020204020204" pitchFamily="34" charset="-122"/>
                        </a:rPr>
                        <a:t>小程序</a:t>
                      </a:r>
                      <a:endParaRPr lang="zh-CN" altLang="en-US" sz="360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tc>
                  <a:txBody>
                    <a:bodyPr/>
                    <a:lstStyle/>
                    <a:p>
                      <a:r>
                        <a:rPr lang="en-US" sz="1600" dirty="0">
                          <a:solidFill>
                            <a:schemeClr val="tx1"/>
                          </a:solidFill>
                          <a:effectLst/>
                          <a:latin typeface="微软雅黑" panose="020B0503020204020204" pitchFamily="34" charset="-122"/>
                          <a:ea typeface="微软雅黑" panose="020B0503020204020204" pitchFamily="34" charset="-122"/>
                        </a:rPr>
                        <a:t>HTML5 Web </a:t>
                      </a:r>
                      <a:r>
                        <a:rPr lang="zh-CN" altLang="en-US" sz="1600" dirty="0">
                          <a:solidFill>
                            <a:schemeClr val="tx1"/>
                          </a:solidFill>
                          <a:effectLst/>
                          <a:latin typeface="微软雅黑" panose="020B0503020204020204" pitchFamily="34" charset="-122"/>
                          <a:ea typeface="微软雅黑" panose="020B0503020204020204" pitchFamily="34" charset="-122"/>
                        </a:rPr>
                        <a:t>消息传递和跨源资源共享 </a:t>
                      </a:r>
                      <a:r>
                        <a:rPr lang="en-US" altLang="zh-CN" sz="1600" dirty="0">
                          <a:solidFill>
                            <a:schemeClr val="tx1"/>
                          </a:solidFill>
                          <a:effectLst/>
                          <a:latin typeface="微软雅黑" panose="020B0503020204020204" pitchFamily="34" charset="-122"/>
                          <a:ea typeface="微软雅黑" panose="020B0503020204020204" pitchFamily="34" charset="-122"/>
                        </a:rPr>
                        <a:t>(</a:t>
                      </a:r>
                      <a:r>
                        <a:rPr lang="en-US" sz="1600" dirty="0">
                          <a:solidFill>
                            <a:schemeClr val="tx1"/>
                          </a:solidFill>
                          <a:effectLst/>
                          <a:latin typeface="微软雅黑" panose="020B0503020204020204" pitchFamily="34" charset="-122"/>
                          <a:ea typeface="微软雅黑" panose="020B0503020204020204" pitchFamily="34" charset="-122"/>
                        </a:rPr>
                        <a:t>CORS)</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tc>
                  <a:txBody>
                    <a:bodyPr/>
                    <a:lstStyle/>
                    <a:p>
                      <a:r>
                        <a:rPr lang="zh-CN" altLang="en-US" sz="1600" dirty="0">
                          <a:solidFill>
                            <a:schemeClr val="tx1"/>
                          </a:solidFill>
                          <a:effectLst/>
                          <a:latin typeface="微软雅黑" panose="020B0503020204020204" pitchFamily="34" charset="-122"/>
                          <a:ea typeface="微软雅黑" panose="020B0503020204020204" pitchFamily="34" charset="-122"/>
                        </a:rPr>
                        <a:t>通道消息传递、</a:t>
                      </a:r>
                      <a:r>
                        <a:rPr lang="en-US" sz="1600" dirty="0">
                          <a:solidFill>
                            <a:schemeClr val="tx1"/>
                          </a:solidFill>
                          <a:effectLst/>
                          <a:latin typeface="微软雅黑" panose="020B0503020204020204" pitchFamily="34" charset="-122"/>
                          <a:ea typeface="微软雅黑" panose="020B0503020204020204" pitchFamily="34" charset="-122"/>
                        </a:rPr>
                        <a:t>XMLHttpRequest</a:t>
                      </a:r>
                      <a:endParaRPr lang="en-US" sz="3600" dirty="0">
                        <a:solidFill>
                          <a:schemeClr val="tx1"/>
                        </a:solidFill>
                        <a:effectLst/>
                      </a:endParaRPr>
                    </a:p>
                  </a:txBody>
                  <a:tcPr marL="50006" marR="50006" marT="33255" marB="3325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2353701208"/>
                  </a:ext>
                </a:extLst>
              </a:tr>
            </a:tbl>
          </a:graphicData>
        </a:graphic>
      </p:graphicFrame>
      <p:sp>
        <p:nvSpPr>
          <p:cNvPr id="5" name="TextBox 4"/>
          <p:cNvSpPr txBox="1"/>
          <p:nvPr/>
        </p:nvSpPr>
        <p:spPr>
          <a:xfrm>
            <a:off x="195942" y="5980998"/>
            <a:ext cx="6286500" cy="338554"/>
          </a:xfrm>
          <a:prstGeom prst="rect">
            <a:avLst/>
          </a:prstGeom>
          <a:no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Edge</a:t>
            </a:r>
            <a:r>
              <a:rPr lang="zh-CN" altLang="en-US" sz="1600" dirty="0">
                <a:latin typeface="Microsoft YaHei" panose="020B0503020204020204" pitchFamily="34" charset="-122"/>
                <a:ea typeface="Microsoft YaHei" panose="020B0503020204020204" pitchFamily="34" charset="-122"/>
              </a:rPr>
              <a:t>浏览器不支持出</a:t>
            </a:r>
            <a:r>
              <a:rPr lang="en-US" altLang="zh-CN" sz="1600" dirty="0">
                <a:latin typeface="Microsoft YaHei" panose="020B0503020204020204" pitchFamily="34" charset="-122"/>
                <a:ea typeface="Microsoft YaHei" panose="020B0503020204020204" pitchFamily="34" charset="-122"/>
              </a:rPr>
              <a:t>Adobe Reader</a:t>
            </a:r>
            <a:r>
              <a:rPr lang="zh-CN" altLang="en-US" sz="1600" dirty="0">
                <a:latin typeface="Microsoft YaHei" panose="020B0503020204020204" pitchFamily="34" charset="-122"/>
                <a:ea typeface="Microsoft YaHei" panose="020B0503020204020204" pitchFamily="34" charset="-122"/>
              </a:rPr>
              <a:t>和 </a:t>
            </a:r>
            <a:r>
              <a:rPr lang="en-US" altLang="zh-CN" sz="1600" dirty="0">
                <a:latin typeface="Microsoft YaHei" panose="020B0503020204020204" pitchFamily="34" charset="-122"/>
                <a:ea typeface="Microsoft YaHei" panose="020B0503020204020204" pitchFamily="34" charset="-122"/>
              </a:rPr>
              <a:t>Flash </a:t>
            </a:r>
            <a:r>
              <a:rPr lang="zh-CN" altLang="en-US" sz="1600" dirty="0">
                <a:latin typeface="Microsoft YaHei" panose="020B0503020204020204" pitchFamily="34" charset="-122"/>
                <a:ea typeface="Microsoft YaHei" panose="020B0503020204020204" pitchFamily="34" charset="-122"/>
              </a:rPr>
              <a:t>以外的插件</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499524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0" y="-7423"/>
          <a:ext cx="12192002" cy="5463325"/>
        </p:xfrm>
        <a:graphic>
          <a:graphicData uri="http://schemas.openxmlformats.org/drawingml/2006/table">
            <a:tbl>
              <a:tblPr firstRow="1" bandRow="1">
                <a:tableStyleId>{5C22544A-7EE6-4342-B048-85BDC9FD1C3A}</a:tableStyleId>
              </a:tblPr>
              <a:tblGrid>
                <a:gridCol w="2095549">
                  <a:extLst>
                    <a:ext uri="{9D8B030D-6E8A-4147-A177-3AD203B41FA5}">
                      <a16:colId xmlns:a16="http://schemas.microsoft.com/office/drawing/2014/main" val="20000"/>
                    </a:ext>
                  </a:extLst>
                </a:gridCol>
                <a:gridCol w="5083656">
                  <a:extLst>
                    <a:ext uri="{9D8B030D-6E8A-4147-A177-3AD203B41FA5}">
                      <a16:colId xmlns:a16="http://schemas.microsoft.com/office/drawing/2014/main" val="20001"/>
                    </a:ext>
                  </a:extLst>
                </a:gridCol>
                <a:gridCol w="5012797">
                  <a:extLst>
                    <a:ext uri="{9D8B030D-6E8A-4147-A177-3AD203B41FA5}">
                      <a16:colId xmlns:a16="http://schemas.microsoft.com/office/drawing/2014/main" val="20002"/>
                    </a:ext>
                  </a:extLst>
                </a:gridCol>
              </a:tblGrid>
              <a:tr h="556871">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zh-CN" altLang="en-US" sz="1500" b="1" dirty="0"/>
                        <a:t>关键因素</a:t>
                      </a:r>
                    </a:p>
                  </a:txBody>
                  <a:tcPr marL="68580" marR="68580" marT="34290" marB="3429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zh-CN" altLang="en-US" sz="1500" b="1" dirty="0">
                          <a:effectLst/>
                        </a:rPr>
                        <a:t>问题原因</a:t>
                      </a:r>
                      <a:endParaRPr lang="zh-CN" altLang="en-US" sz="1500" b="1" dirty="0"/>
                    </a:p>
                  </a:txBody>
                  <a:tcPr marL="68580" marR="68580" marT="34290" marB="3429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zh-CN" altLang="en-US" sz="1500" b="1" dirty="0"/>
                        <a:t>解决方案</a:t>
                      </a:r>
                    </a:p>
                  </a:txBody>
                  <a:tcPr marL="68580" marR="68580" marT="34290" marB="34290" anchor="ctr"/>
                </a:tc>
                <a:extLst>
                  <a:ext uri="{0D108BD9-81ED-4DB2-BD59-A6C34878D82A}">
                    <a16:rowId xmlns:a16="http://schemas.microsoft.com/office/drawing/2014/main" val="10000"/>
                  </a:ext>
                </a:extLst>
              </a:tr>
              <a:tr h="1203470">
                <a:tc>
                  <a:txBody>
                    <a:bodyPr/>
                    <a:lstStyle/>
                    <a:p>
                      <a:r>
                        <a:rPr lang="zh-CN" altLang="en-US" sz="1100" b="1" i="1" dirty="0"/>
                        <a:t>标准模式</a:t>
                      </a:r>
                      <a:endParaRPr lang="en-US" altLang="zh-CN" sz="1100" b="1" i="1" dirty="0"/>
                    </a:p>
                    <a:p>
                      <a:r>
                        <a:rPr lang="en-US" altLang="zh-CN" sz="1100" b="1" i="1" dirty="0"/>
                        <a:t>Web standards </a:t>
                      </a:r>
                      <a:r>
                        <a:rPr lang="en-US" altLang="zh-CN" sz="1100" b="1" i="1" dirty="0" err="1"/>
                        <a:t>docmode</a:t>
                      </a:r>
                      <a:endParaRPr lang="zh-CN" altLang="en-US" sz="1100" b="1" i="1"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a:t>网页在</a:t>
                      </a:r>
                      <a:r>
                        <a:rPr lang="en-US" altLang="zh-CN" sz="1100" dirty="0"/>
                        <a:t>Edge</a:t>
                      </a:r>
                      <a:r>
                        <a:rPr lang="zh-CN" altLang="en-US" sz="1100" dirty="0"/>
                        <a:t>模式下进行渲染错误，原因可能是该页面没有使用 </a:t>
                      </a:r>
                      <a:r>
                        <a:rPr lang="en-US" altLang="zh-CN" sz="1100" dirty="0"/>
                        <a:t>“&lt;!DOCTYPE html&gt;”</a:t>
                      </a:r>
                      <a:r>
                        <a:rPr lang="zh-CN" altLang="en-US" sz="1100" dirty="0"/>
                        <a:t>标签声明编写指令</a:t>
                      </a:r>
                    </a:p>
                  </a:txBody>
                  <a:tcPr marL="68580" marR="68580" marT="34290" marB="34290" anchor="ctr"/>
                </a:tc>
                <a:tc>
                  <a:txBody>
                    <a:bodyPr/>
                    <a:lstStyle/>
                    <a:p>
                      <a:r>
                        <a:rPr lang="zh-CN" altLang="en-US" sz="1100" dirty="0"/>
                        <a:t>请使用 </a:t>
                      </a:r>
                      <a:r>
                        <a:rPr lang="en-US" altLang="zh-CN" sz="1100" dirty="0"/>
                        <a:t>HTML5 </a:t>
                      </a:r>
                      <a:r>
                        <a:rPr lang="zh-CN" altLang="en-US" sz="1100" dirty="0"/>
                        <a:t>通用标签</a:t>
                      </a:r>
                      <a:r>
                        <a:rPr lang="en-US" altLang="zh-CN" sz="1100" dirty="0"/>
                        <a:t>“&lt;!DOCTYPE html&gt;”</a:t>
                      </a:r>
                      <a:r>
                        <a:rPr lang="zh-CN" altLang="en-US" sz="1100" dirty="0"/>
                        <a:t>声明编写指令，并删除</a:t>
                      </a:r>
                      <a:r>
                        <a:rPr lang="en-US" altLang="zh-CN" sz="1100" dirty="0"/>
                        <a:t>IE</a:t>
                      </a:r>
                      <a:r>
                        <a:rPr lang="zh-CN" altLang="en-US" sz="1100" dirty="0"/>
                        <a:t>兼容性标签</a:t>
                      </a:r>
                      <a:r>
                        <a:rPr lang="en-US" altLang="zh-CN" sz="1100" dirty="0"/>
                        <a:t>"http-</a:t>
                      </a:r>
                      <a:r>
                        <a:rPr lang="en-US" altLang="zh-CN" sz="1100" dirty="0" err="1"/>
                        <a:t>equiv</a:t>
                      </a:r>
                      <a:r>
                        <a:rPr lang="en-US" altLang="zh-CN" sz="1100" dirty="0"/>
                        <a:t>"</a:t>
                      </a:r>
                      <a:r>
                        <a:rPr lang="zh-CN" altLang="en-US" sz="1100" dirty="0"/>
                        <a:t>例如：</a:t>
                      </a:r>
                      <a:r>
                        <a:rPr lang="en-US" altLang="zh-CN" sz="1100" dirty="0"/>
                        <a:t>"&lt;meta http-</a:t>
                      </a:r>
                      <a:r>
                        <a:rPr lang="en-US" altLang="zh-CN" sz="1100" dirty="0" err="1"/>
                        <a:t>equiv</a:t>
                      </a:r>
                      <a:r>
                        <a:rPr lang="en-US" altLang="zh-CN" sz="1100" dirty="0"/>
                        <a:t>="x-</a:t>
                      </a:r>
                      <a:r>
                        <a:rPr lang="en-US" altLang="zh-CN" sz="1100" dirty="0" err="1"/>
                        <a:t>ua</a:t>
                      </a:r>
                      <a:r>
                        <a:rPr lang="en-US" altLang="zh-CN" sz="1100" dirty="0"/>
                        <a:t>-compatible" content="IE=*"&gt;&lt;/meta&gt;"</a:t>
                      </a:r>
                    </a:p>
                  </a:txBody>
                  <a:tcPr marL="68580" marR="68580" marT="34290" marB="34290" anchor="ctr"/>
                </a:tc>
                <a:extLst>
                  <a:ext uri="{0D108BD9-81ED-4DB2-BD59-A6C34878D82A}">
                    <a16:rowId xmlns:a16="http://schemas.microsoft.com/office/drawing/2014/main" val="10001"/>
                  </a:ext>
                </a:extLst>
              </a:tr>
              <a:tr h="925746">
                <a:tc>
                  <a:txBody>
                    <a:bodyPr/>
                    <a:lstStyle/>
                    <a:p>
                      <a:r>
                        <a:rPr lang="zh-CN" altLang="en-US" sz="1100" b="1" i="1" dirty="0"/>
                        <a:t>框架和类库</a:t>
                      </a:r>
                      <a:endParaRPr lang="en-US" altLang="zh-CN" sz="1100" b="1" i="1" dirty="0"/>
                    </a:p>
                    <a:p>
                      <a:r>
                        <a:rPr lang="en-US" altLang="zh-CN" sz="1100" b="1" i="1" dirty="0"/>
                        <a:t>Frameworks &amp; libraries</a:t>
                      </a:r>
                      <a:endParaRPr lang="zh-CN" altLang="en-US" sz="1100" b="1" i="1" dirty="0"/>
                    </a:p>
                  </a:txBody>
                  <a:tcPr marL="68580" marR="68580" marT="34290" marB="34290" anchor="ctr"/>
                </a:tc>
                <a:tc>
                  <a:txBody>
                    <a:bodyPr/>
                    <a:lstStyle/>
                    <a:p>
                      <a:r>
                        <a:rPr lang="zh-CN" altLang="en-US" sz="1100" dirty="0"/>
                        <a:t>网页是基于一些三方框架或类库进行搭建的，但是由于当前使用的版本过于陈旧，从而出现一些问题</a:t>
                      </a:r>
                      <a:endParaRPr lang="en-US" altLang="zh-CN" sz="1100" dirty="0"/>
                    </a:p>
                  </a:txBody>
                  <a:tcPr marL="68580" marR="68580" marT="34290" marB="34290" anchor="ctr"/>
                </a:tc>
                <a:tc>
                  <a:txBody>
                    <a:bodyPr/>
                    <a:lstStyle/>
                    <a:p>
                      <a:r>
                        <a:rPr lang="zh-CN" altLang="en-US" sz="1100" dirty="0"/>
                        <a:t>请您更新网站正在使用的框架和类库</a:t>
                      </a:r>
                    </a:p>
                  </a:txBody>
                  <a:tcPr marL="68580" marR="68580" marT="34290" marB="34290" anchor="ctr"/>
                </a:tc>
                <a:extLst>
                  <a:ext uri="{0D108BD9-81ED-4DB2-BD59-A6C34878D82A}">
                    <a16:rowId xmlns:a16="http://schemas.microsoft.com/office/drawing/2014/main" val="10002"/>
                  </a:ext>
                </a:extLst>
              </a:tr>
              <a:tr h="925746">
                <a:tc>
                  <a:txBody>
                    <a:bodyPr/>
                    <a:lstStyle/>
                    <a:p>
                      <a:r>
                        <a:rPr lang="zh-CN" altLang="en-US" sz="1100" b="1" i="1" dirty="0"/>
                        <a:t>浏览器前缀</a:t>
                      </a:r>
                      <a:endParaRPr lang="en-US" altLang="zh-CN" sz="1100" b="1" i="1" dirty="0"/>
                    </a:p>
                    <a:p>
                      <a:r>
                        <a:rPr lang="en-US" altLang="zh-CN" sz="1100" b="1" i="1" dirty="0"/>
                        <a:t>CSS prefixes</a:t>
                      </a:r>
                      <a:endParaRPr lang="zh-CN" altLang="en-US" sz="1100" b="1" i="1" dirty="0"/>
                    </a:p>
                  </a:txBody>
                  <a:tcPr marL="68580" marR="68580" marT="34290" marB="34290" anchor="ctr"/>
                </a:tc>
                <a:tc>
                  <a:txBody>
                    <a:bodyPr/>
                    <a:lstStyle/>
                    <a:p>
                      <a:r>
                        <a:rPr lang="zh-CN" altLang="en-US" sz="1100" dirty="0"/>
                        <a:t>网页正在使用浏览器前缀技术，以保证页面的跨平台体验效果，例如：</a:t>
                      </a:r>
                      <a:r>
                        <a:rPr lang="en-US" altLang="zh-CN" sz="1100" dirty="0"/>
                        <a:t>-</a:t>
                      </a:r>
                      <a:r>
                        <a:rPr lang="en-US" altLang="zh-CN" sz="1100" dirty="0" err="1"/>
                        <a:t>webkit</a:t>
                      </a:r>
                      <a:r>
                        <a:rPr lang="en-US" altLang="zh-CN" sz="1100" dirty="0"/>
                        <a:t>- </a:t>
                      </a:r>
                      <a:r>
                        <a:rPr lang="zh-CN" altLang="en-US" sz="1100" dirty="0"/>
                        <a:t>和</a:t>
                      </a:r>
                      <a:r>
                        <a:rPr lang="en-US" altLang="zh-CN" sz="1100" dirty="0"/>
                        <a:t> -</a:t>
                      </a:r>
                      <a:r>
                        <a:rPr lang="en-US" altLang="zh-CN" sz="1100" dirty="0" err="1"/>
                        <a:t>moz</a:t>
                      </a:r>
                      <a:r>
                        <a:rPr lang="en-US" altLang="zh-CN" sz="1100" dirty="0"/>
                        <a:t>-</a:t>
                      </a:r>
                      <a:r>
                        <a:rPr lang="en-US" altLang="zh-CN" sz="1100" baseline="0" dirty="0"/>
                        <a:t> </a:t>
                      </a:r>
                      <a:r>
                        <a:rPr lang="zh-CN" altLang="en-US" sz="1100" baseline="0" dirty="0"/>
                        <a:t>但是并不包含</a:t>
                      </a:r>
                      <a:r>
                        <a:rPr lang="en-US" altLang="zh-CN" sz="1500" b="1" i="1" dirty="0"/>
                        <a:t>-</a:t>
                      </a:r>
                      <a:r>
                        <a:rPr lang="en-US" altLang="zh-CN" sz="1500" b="1" i="1" dirty="0" err="1"/>
                        <a:t>ms</a:t>
                      </a:r>
                      <a:r>
                        <a:rPr lang="en-US" altLang="zh-CN" sz="1500" b="1" i="1" dirty="0"/>
                        <a:t>-</a:t>
                      </a:r>
                      <a:r>
                        <a:rPr lang="zh-CN" altLang="en-US" sz="1500" b="0" i="0" dirty="0"/>
                        <a:t>前缀</a:t>
                      </a:r>
                      <a:endParaRPr lang="en-US" altLang="zh-CN" sz="1500" b="0" i="0" dirty="0"/>
                    </a:p>
                  </a:txBody>
                  <a:tcPr marL="68580" marR="68580" marT="34290" marB="34290" anchor="ctr"/>
                </a:tc>
                <a:tc>
                  <a:txBody>
                    <a:bodyPr/>
                    <a:lstStyle/>
                    <a:p>
                      <a:r>
                        <a:rPr lang="zh-CN" altLang="en-US" sz="1100" dirty="0"/>
                        <a:t>请您尝试将 </a:t>
                      </a:r>
                      <a:r>
                        <a:rPr lang="en-US" altLang="zh-CN" sz="1500" b="1" i="1" dirty="0"/>
                        <a:t>-</a:t>
                      </a:r>
                      <a:r>
                        <a:rPr lang="en-US" altLang="zh-CN" sz="1500" b="1" i="1" dirty="0" err="1"/>
                        <a:t>ms</a:t>
                      </a:r>
                      <a:r>
                        <a:rPr lang="en-US" altLang="zh-CN" sz="1500" b="1" i="1" dirty="0"/>
                        <a:t>- </a:t>
                      </a:r>
                      <a:r>
                        <a:rPr lang="zh-CN" altLang="en-US" sz="1100" dirty="0"/>
                        <a:t>浏览器前缀与其他浏览器前缀同时加入</a:t>
                      </a:r>
                      <a:r>
                        <a:rPr lang="en-US" altLang="zh-CN" sz="1100" dirty="0"/>
                        <a:t>CSS</a:t>
                      </a:r>
                      <a:r>
                        <a:rPr lang="zh-CN" altLang="en-US" sz="1100" dirty="0"/>
                        <a:t>代码中，这样做不会影响页面渲染和加载速度</a:t>
                      </a:r>
                      <a:endParaRPr lang="en-US" altLang="zh-CN" sz="1100" dirty="0"/>
                    </a:p>
                  </a:txBody>
                  <a:tcPr marL="68580" marR="68580" marT="34290" marB="34290" anchor="ctr"/>
                </a:tc>
                <a:extLst>
                  <a:ext uri="{0D108BD9-81ED-4DB2-BD59-A6C34878D82A}">
                    <a16:rowId xmlns:a16="http://schemas.microsoft.com/office/drawing/2014/main" val="10003"/>
                  </a:ext>
                </a:extLst>
              </a:tr>
              <a:tr h="925746">
                <a:tc>
                  <a:txBody>
                    <a:bodyPr/>
                    <a:lstStyle/>
                    <a:p>
                      <a:r>
                        <a:rPr lang="zh-CN" altLang="en-US" sz="1100" b="1" i="1" dirty="0"/>
                        <a:t>浏览器检测</a:t>
                      </a:r>
                      <a:endParaRPr lang="en-US" altLang="zh-CN" sz="1100" b="1" i="1" dirty="0"/>
                    </a:p>
                    <a:p>
                      <a:r>
                        <a:rPr lang="en-US" altLang="zh-CN" sz="1100" b="1" i="1" dirty="0"/>
                        <a:t>Browser detection</a:t>
                      </a:r>
                      <a:endParaRPr lang="zh-CN" altLang="en-US" sz="1100" b="1" i="1" dirty="0"/>
                    </a:p>
                  </a:txBody>
                  <a:tcPr marL="68580" marR="68580" marT="34290" marB="34290" anchor="ctr"/>
                </a:tc>
                <a:tc>
                  <a:txBody>
                    <a:bodyPr/>
                    <a:lstStyle/>
                    <a:p>
                      <a:r>
                        <a:rPr lang="zh-CN" altLang="en-US" sz="1100" dirty="0"/>
                        <a:t>网页正在使用 </a:t>
                      </a:r>
                      <a:r>
                        <a:rPr lang="en-US" altLang="zh-CN" sz="1100" dirty="0" err="1"/>
                        <a:t>userAgent</a:t>
                      </a:r>
                      <a:r>
                        <a:rPr lang="en-US" altLang="zh-CN" sz="1100" baseline="0" dirty="0"/>
                        <a:t> </a:t>
                      </a:r>
                      <a:r>
                        <a:rPr lang="zh-CN" altLang="en-US" sz="1100" dirty="0"/>
                        <a:t>判断浏览器类型，进而选择性的展示功能</a:t>
                      </a:r>
                    </a:p>
                  </a:txBody>
                  <a:tcPr marL="68580" marR="68580" marT="34290" marB="34290" anchor="ctr"/>
                </a:tc>
                <a:tc>
                  <a:txBody>
                    <a:bodyPr/>
                    <a:lstStyle/>
                    <a:p>
                      <a:r>
                        <a:rPr lang="zh-CN" altLang="en-US" sz="1100" dirty="0"/>
                        <a:t>您只需将类似</a:t>
                      </a:r>
                      <a:r>
                        <a:rPr lang="en-US" altLang="zh-CN" sz="1100" dirty="0"/>
                        <a:t>“</a:t>
                      </a:r>
                      <a:r>
                        <a:rPr lang="en-US" altLang="zh-CN" sz="1100" dirty="0" err="1"/>
                        <a:t>navigator.userAgent</a:t>
                      </a:r>
                      <a:r>
                        <a:rPr lang="en-US" altLang="zh-CN" sz="1100" dirty="0"/>
                        <a:t>;”</a:t>
                      </a:r>
                      <a:r>
                        <a:rPr lang="zh-CN" altLang="en-US" sz="1100" dirty="0"/>
                        <a:t>的</a:t>
                      </a:r>
                      <a:r>
                        <a:rPr lang="en-US" altLang="zh-CN" sz="1100" dirty="0"/>
                        <a:t>UA</a:t>
                      </a:r>
                      <a:r>
                        <a:rPr lang="zh-CN" altLang="en-US" sz="1100" dirty="0"/>
                        <a:t>判断代码替换成功能检测代码 例如：</a:t>
                      </a:r>
                      <a:r>
                        <a:rPr lang="en-US" altLang="zh-CN" sz="1100" dirty="0">
                          <a:hlinkClick r:id="rId3"/>
                        </a:rPr>
                        <a:t>modernizr</a:t>
                      </a:r>
                      <a:r>
                        <a:rPr lang="en-US" altLang="zh-CN" sz="1100" dirty="0"/>
                        <a:t> </a:t>
                      </a:r>
                      <a:endParaRPr lang="zh-CN" altLang="en-US" sz="1100" dirty="0"/>
                    </a:p>
                  </a:txBody>
                  <a:tcPr marL="68580" marR="68580" marT="34290" marB="34290" anchor="ctr"/>
                </a:tc>
                <a:extLst>
                  <a:ext uri="{0D108BD9-81ED-4DB2-BD59-A6C34878D82A}">
                    <a16:rowId xmlns:a16="http://schemas.microsoft.com/office/drawing/2014/main" val="10004"/>
                  </a:ext>
                </a:extLst>
              </a:tr>
              <a:tr h="925746">
                <a:tc>
                  <a:txBody>
                    <a:bodyPr/>
                    <a:lstStyle/>
                    <a:p>
                      <a:r>
                        <a:rPr lang="zh-CN" altLang="en-US" sz="1100" b="1" i="1" dirty="0"/>
                        <a:t>浏览器插件</a:t>
                      </a:r>
                      <a:endParaRPr lang="en-US" altLang="zh-CN" sz="1100" b="1" i="1" dirty="0"/>
                    </a:p>
                    <a:p>
                      <a:r>
                        <a:rPr lang="en-US" altLang="zh-CN" sz="1100" b="1" i="1" dirty="0"/>
                        <a:t>Legacy plug-ins and features</a:t>
                      </a:r>
                      <a:endParaRPr lang="zh-CN" altLang="en-US" sz="1100" b="1" i="1" dirty="0"/>
                    </a:p>
                  </a:txBody>
                  <a:tcPr marL="68580" marR="68580" marT="34290" marB="34290" anchor="ctr"/>
                </a:tc>
                <a:tc>
                  <a:txBody>
                    <a:bodyPr/>
                    <a:lstStyle/>
                    <a:p>
                      <a:r>
                        <a:rPr lang="zh-CN" altLang="en-US" sz="1100" dirty="0"/>
                        <a:t>网页正在使用</a:t>
                      </a:r>
                      <a:r>
                        <a:rPr lang="en-US" altLang="zh-CN" sz="1100" dirty="0"/>
                        <a:t>Adobe Flash </a:t>
                      </a:r>
                      <a:r>
                        <a:rPr lang="zh-CN" altLang="en-US" sz="1100" dirty="0"/>
                        <a:t>和 </a:t>
                      </a:r>
                      <a:r>
                        <a:rPr lang="en-US" altLang="zh-CN" sz="1100" dirty="0"/>
                        <a:t>PDF </a:t>
                      </a:r>
                      <a:r>
                        <a:rPr lang="zh-CN" altLang="en-US" sz="1100" dirty="0"/>
                        <a:t>以外的浏览器插件</a:t>
                      </a:r>
                    </a:p>
                  </a:txBody>
                  <a:tcPr marL="68580" marR="68580" marT="34290" marB="34290" anchor="ctr"/>
                </a:tc>
                <a:tc>
                  <a:txBody>
                    <a:bodyPr/>
                    <a:lstStyle/>
                    <a:p>
                      <a:r>
                        <a:rPr lang="zh-CN" altLang="en-US" sz="1100" dirty="0"/>
                        <a:t>建议您采用 </a:t>
                      </a:r>
                      <a:r>
                        <a:rPr lang="zh-CN" altLang="en-US" sz="1100" b="1" i="1" dirty="0"/>
                        <a:t>无插件浏览体验 </a:t>
                      </a:r>
                      <a:r>
                        <a:rPr lang="zh-CN" altLang="en-US" sz="1100" dirty="0"/>
                        <a:t>标准，页面将支持更多设备以及浏览器</a:t>
                      </a:r>
                    </a:p>
                  </a:txBody>
                  <a:tcPr marL="68580" marR="68580" marT="34290" marB="34290" anchor="ct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4"/>
          <a:stretch>
            <a:fillRect/>
          </a:stretch>
        </p:blipFill>
        <p:spPr>
          <a:xfrm>
            <a:off x="402596" y="5798202"/>
            <a:ext cx="534353" cy="502920"/>
          </a:xfrm>
          <a:prstGeom prst="rect">
            <a:avLst/>
          </a:prstGeom>
        </p:spPr>
      </p:pic>
      <p:sp>
        <p:nvSpPr>
          <p:cNvPr id="4" name="Rectangle 3"/>
          <p:cNvSpPr/>
          <p:nvPr/>
        </p:nvSpPr>
        <p:spPr>
          <a:xfrm>
            <a:off x="427994" y="6237378"/>
            <a:ext cx="3112006" cy="300082"/>
          </a:xfrm>
          <a:prstGeom prst="rect">
            <a:avLst/>
          </a:prstGeom>
        </p:spPr>
        <p:txBody>
          <a:bodyPr wrap="none">
            <a:spAutoFit/>
          </a:bodyPr>
          <a:lstStyle/>
          <a:p>
            <a:pPr defTabSz="685800">
              <a:defRPr/>
            </a:pPr>
            <a:r>
              <a:rPr lang="zh-CN" altLang="en-US" sz="1350" dirty="0">
                <a:solidFill>
                  <a:prstClr val="black"/>
                </a:solidFill>
                <a:latin typeface="Segoe UI"/>
                <a:ea typeface="微软雅黑"/>
                <a:hlinkClick r:id="rId5"/>
              </a:rPr>
              <a:t>http://dev.modern.ie/tools/staticscan/</a:t>
            </a:r>
            <a:r>
              <a:rPr lang="zh-CN" altLang="en-US" sz="1350" dirty="0">
                <a:solidFill>
                  <a:prstClr val="black"/>
                </a:solidFill>
                <a:latin typeface="Segoe UI"/>
                <a:ea typeface="微软雅黑"/>
              </a:rPr>
              <a:t> </a:t>
            </a:r>
          </a:p>
        </p:txBody>
      </p:sp>
      <p:sp>
        <p:nvSpPr>
          <p:cNvPr id="5" name="TextBox 4"/>
          <p:cNvSpPr txBox="1"/>
          <p:nvPr/>
        </p:nvSpPr>
        <p:spPr>
          <a:xfrm>
            <a:off x="910503" y="5868584"/>
            <a:ext cx="2579552" cy="300082"/>
          </a:xfrm>
          <a:prstGeom prst="rect">
            <a:avLst/>
          </a:prstGeom>
          <a:noFill/>
        </p:spPr>
        <p:txBody>
          <a:bodyPr wrap="none" rtlCol="0">
            <a:spAutoFit/>
          </a:bodyPr>
          <a:lstStyle/>
          <a:p>
            <a:pPr defTabSz="685800">
              <a:defRPr/>
            </a:pPr>
            <a:r>
              <a:rPr lang="en-US" altLang="zh-CN" sz="1350" dirty="0">
                <a:solidFill>
                  <a:srgbClr val="00B0F0"/>
                </a:solidFill>
                <a:latin typeface="Segoe UI"/>
                <a:ea typeface="微软雅黑"/>
              </a:rPr>
              <a:t>Windows Edge </a:t>
            </a:r>
            <a:r>
              <a:rPr lang="zh-CN" altLang="en-US" sz="1350" dirty="0">
                <a:solidFill>
                  <a:srgbClr val="00B0F0"/>
                </a:solidFill>
                <a:latin typeface="Segoe UI"/>
                <a:ea typeface="微软雅黑"/>
              </a:rPr>
              <a:t>兼容性测试工具</a:t>
            </a:r>
          </a:p>
        </p:txBody>
      </p:sp>
      <p:pic>
        <p:nvPicPr>
          <p:cNvPr id="1032" name="Picture 8" descr="http://dornea.nu/wp-content/uploads/2014/06/blog-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810" y="5780484"/>
            <a:ext cx="620786" cy="6207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121851" y="5872034"/>
            <a:ext cx="2262158" cy="300082"/>
          </a:xfrm>
          <a:prstGeom prst="rect">
            <a:avLst/>
          </a:prstGeom>
          <a:noFill/>
        </p:spPr>
        <p:txBody>
          <a:bodyPr wrap="none" rtlCol="0">
            <a:spAutoFit/>
          </a:bodyPr>
          <a:lstStyle/>
          <a:p>
            <a:pPr defTabSz="685800">
              <a:defRPr/>
            </a:pPr>
            <a:r>
              <a:rPr lang="zh-CN" altLang="en-US" sz="1350" dirty="0">
                <a:solidFill>
                  <a:srgbClr val="00B0F0"/>
                </a:solidFill>
                <a:latin typeface="Segoe UI"/>
                <a:ea typeface="微软雅黑"/>
              </a:rPr>
              <a:t>详细修改建议和方案请参考</a:t>
            </a:r>
          </a:p>
        </p:txBody>
      </p:sp>
      <p:sp>
        <p:nvSpPr>
          <p:cNvPr id="11" name="Rectangle 10"/>
          <p:cNvSpPr/>
          <p:nvPr/>
        </p:nvSpPr>
        <p:spPr>
          <a:xfrm>
            <a:off x="8159658" y="6182952"/>
            <a:ext cx="2461772" cy="300082"/>
          </a:xfrm>
          <a:prstGeom prst="rect">
            <a:avLst/>
          </a:prstGeom>
        </p:spPr>
        <p:txBody>
          <a:bodyPr wrap="square">
            <a:spAutoFit/>
          </a:bodyPr>
          <a:lstStyle/>
          <a:p>
            <a:pPr defTabSz="685800">
              <a:defRPr/>
            </a:pPr>
            <a:r>
              <a:rPr lang="en-US" altLang="zh-CN" sz="1350" dirty="0">
                <a:solidFill>
                  <a:prstClr val="black"/>
                </a:solidFill>
                <a:latin typeface="Segoe UI"/>
                <a:ea typeface="微软雅黑"/>
                <a:hlinkClick r:id="rId7"/>
              </a:rPr>
              <a:t>http://aka.ms/edge-dev</a:t>
            </a:r>
            <a:r>
              <a:rPr lang="en-US" altLang="zh-CN" sz="1350" dirty="0">
                <a:solidFill>
                  <a:prstClr val="black"/>
                </a:solidFill>
                <a:latin typeface="Segoe UI"/>
                <a:ea typeface="微软雅黑"/>
              </a:rPr>
              <a:t> </a:t>
            </a:r>
            <a:endParaRPr lang="zh-CN" altLang="en-US" sz="1350" dirty="0">
              <a:solidFill>
                <a:prstClr val="black"/>
              </a:solidFill>
              <a:latin typeface="Segoe UI"/>
              <a:ea typeface="微软雅黑"/>
            </a:endParaRPr>
          </a:p>
        </p:txBody>
      </p:sp>
      <p:pic>
        <p:nvPicPr>
          <p:cNvPr id="1036" name="Picture 12" descr="http://qrapi.cli.im/qr?data=http%253A%252F%252Fdev.modern.ie%252Ftools%252Fstaticscan%252F&amp;level=H&amp;transparent=false&amp;bgcolor=%23ffffff&amp;forecolor=%23000000&amp;blockpixel=12&amp;marginblock=1&amp;logourl=&amp;size=624&amp;kid=cliim&amp;key=7d14df482c78ca24cf7ec8e8593f03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47017" y="5747938"/>
            <a:ext cx="801756" cy="8017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qrapi.cli.im/qr?data=http%253A%252F%252Fwww.cnblogs.com%252Frocsheh%252Fp%252F4624182.html&amp;level=H&amp;transparent=false&amp;bgcolor=%23ffffff&amp;forecolor=%23000000&amp;blockpixel=12&amp;marginblock=1&amp;logourl=&amp;size=280&amp;kid=cliim&amp;key=da97928add9f8abae9cf4a689d12d2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9494" y="5717998"/>
            <a:ext cx="848301" cy="84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723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sz="4313" dirty="0">
                <a:gradFill>
                  <a:gsLst>
                    <a:gs pos="0">
                      <a:srgbClr val="0078D7"/>
                    </a:gs>
                    <a:gs pos="100000">
                      <a:srgbClr val="0078D7"/>
                    </a:gs>
                  </a:gsLst>
                  <a:lin ang="5400000" scaled="1"/>
                </a:gradFill>
                <a:latin typeface="+mn-lt"/>
              </a:rPr>
              <a:t>全新的</a:t>
            </a:r>
            <a:r>
              <a:rPr lang="en-US" altLang="zh-CN" sz="4313" dirty="0">
                <a:gradFill>
                  <a:gsLst>
                    <a:gs pos="0">
                      <a:srgbClr val="0078D7"/>
                    </a:gs>
                    <a:gs pos="100000">
                      <a:srgbClr val="0078D7"/>
                    </a:gs>
                  </a:gsLst>
                  <a:lin ang="5400000" scaled="1"/>
                </a:gradFill>
                <a:latin typeface="+mn-lt"/>
              </a:rPr>
              <a:t>Web</a:t>
            </a:r>
            <a:r>
              <a:rPr lang="zh-CN" altLang="en-US" sz="4313" dirty="0">
                <a:gradFill>
                  <a:gsLst>
                    <a:gs pos="0">
                      <a:srgbClr val="0078D7"/>
                    </a:gs>
                    <a:gs pos="100000">
                      <a:srgbClr val="0078D7"/>
                    </a:gs>
                  </a:gsLst>
                  <a:lin ang="5400000" scaled="1"/>
                </a:gradFill>
                <a:latin typeface="+mn-lt"/>
              </a:rPr>
              <a:t>浏览体验 </a:t>
            </a:r>
            <a:r>
              <a:rPr lang="en-US" altLang="zh-CN" sz="4313" dirty="0">
                <a:gradFill>
                  <a:gsLst>
                    <a:gs pos="0">
                      <a:srgbClr val="0078D7"/>
                    </a:gs>
                    <a:gs pos="100000">
                      <a:srgbClr val="0078D7"/>
                    </a:gs>
                  </a:gsLst>
                  <a:lin ang="5400000" scaled="1"/>
                </a:gradFill>
                <a:latin typeface="+mn-lt"/>
              </a:rPr>
              <a:t>– Microsoft Edge</a:t>
            </a:r>
            <a:br>
              <a:rPr lang="en-US" sz="4313" dirty="0">
                <a:gradFill>
                  <a:gsLst>
                    <a:gs pos="0">
                      <a:srgbClr val="0078D7"/>
                    </a:gs>
                    <a:gs pos="100000">
                      <a:srgbClr val="0078D7"/>
                    </a:gs>
                  </a:gsLst>
                  <a:lin ang="5400000" scaled="1"/>
                </a:gradFill>
                <a:latin typeface="+mn-lt"/>
              </a:rPr>
            </a:br>
            <a:endParaRPr lang="en-US" sz="4313" dirty="0">
              <a:latin typeface="+mn-lt"/>
            </a:endParaRPr>
          </a:p>
        </p:txBody>
      </p:sp>
      <p:pic>
        <p:nvPicPr>
          <p:cNvPr id="5" name="Laptop chassis"/>
          <p:cNvPicPr>
            <a:picLocks noChangeAspect="1"/>
          </p:cNvPicPr>
          <p:nvPr/>
        </p:nvPicPr>
        <p:blipFill rotWithShape="1">
          <a:blip r:embed="rId3">
            <a:extLst>
              <a:ext uri="{28A0092B-C50C-407E-A947-70E740481C1C}">
                <a14:useLocalDpi xmlns:a14="http://schemas.microsoft.com/office/drawing/2010/main" val="0"/>
              </a:ext>
            </a:extLst>
          </a:blip>
          <a:srcRect l="13080" r="-232"/>
          <a:stretch/>
        </p:blipFill>
        <p:spPr>
          <a:xfrm>
            <a:off x="3401" y="1409082"/>
            <a:ext cx="7141251" cy="4426079"/>
          </a:xfrm>
          <a:prstGeom prst="rect">
            <a:avLst/>
          </a:prstGeom>
          <a:noFill/>
          <a:ln>
            <a:noFill/>
          </a:ln>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 y="1810151"/>
            <a:ext cx="6095136" cy="342664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4533" y="3482298"/>
            <a:ext cx="1631743" cy="2978327"/>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464" y="3744938"/>
            <a:ext cx="1419752" cy="2523373"/>
          </a:xfrm>
          <a:prstGeom prst="rect">
            <a:avLst/>
          </a:prstGeom>
        </p:spPr>
      </p:pic>
      <p:sp>
        <p:nvSpPr>
          <p:cNvPr id="15" name="Content Placeholder 3"/>
          <p:cNvSpPr txBox="1">
            <a:spLocks/>
          </p:cNvSpPr>
          <p:nvPr/>
        </p:nvSpPr>
        <p:spPr>
          <a:xfrm>
            <a:off x="7355127" y="1409082"/>
            <a:ext cx="4566808" cy="5020868"/>
          </a:xfrm>
          <a:prstGeom prst="rect">
            <a:avLst/>
          </a:prstGeom>
        </p:spPr>
        <p:txBody>
          <a:bodyPr/>
          <a:lstStyle>
            <a:lvl1pPr marL="0" indent="0" algn="l" defTabSz="685800" rtl="0" eaLnBrk="1" latinLnBrk="0" hangingPunct="1">
              <a:lnSpc>
                <a:spcPct val="90000"/>
              </a:lnSpc>
              <a:spcBef>
                <a:spcPts val="1800"/>
              </a:spcBef>
              <a:buFont typeface="Arial" panose="020B0604020202020204" pitchFamily="34" charset="0"/>
              <a:buNone/>
              <a:defRPr sz="2800" b="0" kern="1200">
                <a:gradFill>
                  <a:gsLst>
                    <a:gs pos="0">
                      <a:schemeClr val="accent1"/>
                    </a:gs>
                    <a:gs pos="100000">
                      <a:schemeClr val="accent1"/>
                    </a:gs>
                  </a:gsLst>
                  <a:lin ang="5400000" scaled="1"/>
                </a:gra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gradFill>
                  <a:gsLst>
                    <a:gs pos="0">
                      <a:schemeClr val="tx1"/>
                    </a:gs>
                    <a:gs pos="100000">
                      <a:schemeClr val="tx1"/>
                    </a:gs>
                  </a:gsLst>
                  <a:lin ang="5400000" scaled="1"/>
                </a:gra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672290">
              <a:spcBef>
                <a:spcPts val="1600"/>
              </a:spcBef>
            </a:pPr>
            <a:r>
              <a:rPr lang="zh-CN" altLang="en-US" sz="2666" dirty="0">
                <a:gradFill>
                  <a:gsLst>
                    <a:gs pos="0">
                      <a:srgbClr val="0078D7"/>
                    </a:gs>
                    <a:gs pos="100000">
                      <a:srgbClr val="0078D7"/>
                    </a:gs>
                  </a:gsLst>
                  <a:lin ang="5400000" scaled="1"/>
                </a:gradFill>
                <a:latin typeface="Segoe UI Light"/>
              </a:rPr>
              <a:t>快速</a:t>
            </a:r>
            <a:r>
              <a:rPr lang="en-US" sz="2666" dirty="0">
                <a:gradFill>
                  <a:gsLst>
                    <a:gs pos="0">
                      <a:srgbClr val="0078D7"/>
                    </a:gs>
                    <a:gs pos="100000">
                      <a:srgbClr val="0078D7"/>
                    </a:gs>
                  </a:gsLst>
                  <a:lin ang="5400000" scaled="1"/>
                </a:gradFill>
                <a:latin typeface="Segoe UI Light"/>
              </a:rPr>
              <a:t> + </a:t>
            </a:r>
            <a:r>
              <a:rPr lang="zh-CN" altLang="en-US" sz="2666" dirty="0">
                <a:gradFill>
                  <a:gsLst>
                    <a:gs pos="0">
                      <a:srgbClr val="0078D7"/>
                    </a:gs>
                    <a:gs pos="100000">
                      <a:srgbClr val="0078D7"/>
                    </a:gs>
                  </a:gsLst>
                  <a:lin ang="5400000" scaled="1"/>
                </a:gradFill>
                <a:latin typeface="Segoe UI Light"/>
              </a:rPr>
              <a:t>流畅</a:t>
            </a:r>
            <a:endParaRPr lang="en-US" sz="2666" dirty="0">
              <a:gradFill>
                <a:gsLst>
                  <a:gs pos="0">
                    <a:srgbClr val="0078D7"/>
                  </a:gs>
                  <a:gs pos="100000">
                    <a:srgbClr val="0078D7"/>
                  </a:gs>
                </a:gsLst>
                <a:lin ang="5400000" scaled="1"/>
              </a:gradFill>
              <a:latin typeface="Segoe UI Light"/>
            </a:endParaRPr>
          </a:p>
          <a:p>
            <a:pPr lvl="1" defTabSz="672290">
              <a:spcBef>
                <a:spcPts val="441"/>
              </a:spcBef>
            </a:pPr>
            <a:r>
              <a:rPr lang="zh-CN" altLang="en-US" sz="1866" dirty="0">
                <a:gradFill>
                  <a:gsLst>
                    <a:gs pos="0">
                      <a:srgbClr val="737373"/>
                    </a:gs>
                    <a:gs pos="100000">
                      <a:srgbClr val="737373"/>
                    </a:gs>
                  </a:gsLst>
                  <a:lin ang="5400000" scaled="1"/>
                </a:gradFill>
                <a:latin typeface="Segoe UI"/>
              </a:rPr>
              <a:t>全新的渲染引擎</a:t>
            </a:r>
            <a:endParaRPr lang="en-US" sz="1866" dirty="0">
              <a:gradFill>
                <a:gsLst>
                  <a:gs pos="0">
                    <a:srgbClr val="737373"/>
                  </a:gs>
                  <a:gs pos="100000">
                    <a:srgbClr val="737373"/>
                  </a:gs>
                </a:gsLst>
                <a:lin ang="5400000" scaled="1"/>
              </a:gradFill>
              <a:latin typeface="Segoe UI"/>
            </a:endParaRPr>
          </a:p>
          <a:p>
            <a:pPr lvl="1" defTabSz="672290">
              <a:spcBef>
                <a:spcPts val="441"/>
              </a:spcBef>
            </a:pPr>
            <a:r>
              <a:rPr lang="zh-CN" altLang="en-US" sz="1866" dirty="0">
                <a:gradFill>
                  <a:gsLst>
                    <a:gs pos="0">
                      <a:srgbClr val="737373"/>
                    </a:gs>
                    <a:gs pos="100000">
                      <a:srgbClr val="737373"/>
                    </a:gs>
                  </a:gsLst>
                  <a:lin ang="5400000" scaled="1"/>
                </a:gradFill>
                <a:latin typeface="Segoe UI"/>
              </a:rPr>
              <a:t>支持所有的 </a:t>
            </a:r>
            <a:r>
              <a:rPr lang="en-US" sz="1866" dirty="0">
                <a:gradFill>
                  <a:gsLst>
                    <a:gs pos="0">
                      <a:srgbClr val="737373"/>
                    </a:gs>
                    <a:gs pos="100000">
                      <a:srgbClr val="737373"/>
                    </a:gs>
                  </a:gsLst>
                  <a:lin ang="5400000" scaled="1"/>
                </a:gradFill>
                <a:latin typeface="Segoe UI"/>
              </a:rPr>
              <a:t>Windows 10 </a:t>
            </a:r>
            <a:r>
              <a:rPr lang="zh-CN" altLang="en-US" sz="1866" dirty="0">
                <a:gradFill>
                  <a:gsLst>
                    <a:gs pos="0">
                      <a:srgbClr val="737373"/>
                    </a:gs>
                    <a:gs pos="100000">
                      <a:srgbClr val="737373"/>
                    </a:gs>
                  </a:gsLst>
                  <a:lin ang="5400000" scaled="1"/>
                </a:gradFill>
                <a:latin typeface="Segoe UI"/>
              </a:rPr>
              <a:t>设备</a:t>
            </a:r>
            <a:endParaRPr lang="en-US" sz="1866" dirty="0">
              <a:gradFill>
                <a:gsLst>
                  <a:gs pos="0">
                    <a:srgbClr val="737373"/>
                  </a:gs>
                  <a:gs pos="100000">
                    <a:srgbClr val="737373"/>
                  </a:gs>
                </a:gsLst>
                <a:lin ang="5400000" scaled="1"/>
              </a:gradFill>
              <a:latin typeface="Segoe UI"/>
            </a:endParaRPr>
          </a:p>
          <a:p>
            <a:pPr defTabSz="672290">
              <a:spcBef>
                <a:spcPts val="3200"/>
              </a:spcBef>
            </a:pPr>
            <a:r>
              <a:rPr lang="zh-CN" altLang="en-US" sz="2666" dirty="0">
                <a:gradFill>
                  <a:gsLst>
                    <a:gs pos="0">
                      <a:srgbClr val="0078D7"/>
                    </a:gs>
                    <a:gs pos="100000">
                      <a:srgbClr val="0078D7"/>
                    </a:gs>
                  </a:gsLst>
                  <a:lin ang="5400000" scaled="1"/>
                </a:gradFill>
                <a:latin typeface="Segoe UI Light"/>
              </a:rPr>
              <a:t>自然式的浏览和交互</a:t>
            </a:r>
            <a:endParaRPr lang="en-US" sz="2666" dirty="0">
              <a:gradFill>
                <a:gsLst>
                  <a:gs pos="0">
                    <a:srgbClr val="0078D7"/>
                  </a:gs>
                  <a:gs pos="100000">
                    <a:srgbClr val="0078D7"/>
                  </a:gs>
                </a:gsLst>
                <a:lin ang="5400000" scaled="1"/>
              </a:gradFill>
              <a:latin typeface="Segoe UI Light"/>
            </a:endParaRPr>
          </a:p>
          <a:p>
            <a:pPr lvl="1" defTabSz="672290">
              <a:spcBef>
                <a:spcPts val="441"/>
              </a:spcBef>
            </a:pPr>
            <a:r>
              <a:rPr lang="en-US" sz="1866" dirty="0">
                <a:gradFill>
                  <a:gsLst>
                    <a:gs pos="0">
                      <a:srgbClr val="737373"/>
                    </a:gs>
                    <a:gs pos="100000">
                      <a:srgbClr val="737373"/>
                    </a:gs>
                  </a:gsLst>
                  <a:lin ang="5400000" scaled="1"/>
                </a:gradFill>
                <a:latin typeface="Segoe UI"/>
              </a:rPr>
              <a:t>Touch-friendly </a:t>
            </a:r>
            <a:r>
              <a:rPr lang="zh-CN" altLang="en-US" sz="1866" dirty="0">
                <a:gradFill>
                  <a:gsLst>
                    <a:gs pos="0">
                      <a:srgbClr val="737373"/>
                    </a:gs>
                    <a:gs pos="100000">
                      <a:srgbClr val="737373"/>
                    </a:gs>
                  </a:gsLst>
                  <a:lin ang="5400000" scaled="1"/>
                </a:gradFill>
                <a:latin typeface="Segoe UI"/>
              </a:rPr>
              <a:t>浏览</a:t>
            </a:r>
            <a:endParaRPr lang="en-US" sz="1866" dirty="0">
              <a:gradFill>
                <a:gsLst>
                  <a:gs pos="0">
                    <a:srgbClr val="737373"/>
                  </a:gs>
                  <a:gs pos="100000">
                    <a:srgbClr val="737373"/>
                  </a:gs>
                </a:gsLst>
                <a:lin ang="5400000" scaled="1"/>
              </a:gradFill>
              <a:latin typeface="Segoe UI"/>
            </a:endParaRPr>
          </a:p>
          <a:p>
            <a:pPr lvl="1" defTabSz="672290">
              <a:spcBef>
                <a:spcPts val="441"/>
              </a:spcBef>
            </a:pPr>
            <a:r>
              <a:rPr lang="zh-CN" altLang="en-US" sz="1866" dirty="0">
                <a:gradFill>
                  <a:gsLst>
                    <a:gs pos="0">
                      <a:srgbClr val="737373"/>
                    </a:gs>
                    <a:gs pos="100000">
                      <a:srgbClr val="737373"/>
                    </a:gs>
                  </a:gsLst>
                  <a:lin ang="5400000" scaled="1"/>
                </a:gradFill>
                <a:latin typeface="Segoe UI"/>
              </a:rPr>
              <a:t>自然的墨迹（</a:t>
            </a:r>
            <a:r>
              <a:rPr lang="en-US" altLang="zh-CN" sz="1866" dirty="0">
                <a:gradFill>
                  <a:gsLst>
                    <a:gs pos="0">
                      <a:srgbClr val="737373"/>
                    </a:gs>
                    <a:gs pos="100000">
                      <a:srgbClr val="737373"/>
                    </a:gs>
                  </a:gsLst>
                  <a:lin ang="5400000" scaled="1"/>
                </a:gradFill>
                <a:latin typeface="Segoe UI"/>
              </a:rPr>
              <a:t>inking</a:t>
            </a:r>
            <a:r>
              <a:rPr lang="zh-CN" altLang="en-US" sz="1866" dirty="0">
                <a:gradFill>
                  <a:gsLst>
                    <a:gs pos="0">
                      <a:srgbClr val="737373"/>
                    </a:gs>
                    <a:gs pos="100000">
                      <a:srgbClr val="737373"/>
                    </a:gs>
                  </a:gsLst>
                  <a:lin ang="5400000" scaled="1"/>
                </a:gradFill>
                <a:latin typeface="Segoe UI"/>
              </a:rPr>
              <a:t>）支持</a:t>
            </a:r>
            <a:endParaRPr lang="en-US" sz="1866" dirty="0">
              <a:gradFill>
                <a:gsLst>
                  <a:gs pos="0">
                    <a:srgbClr val="737373"/>
                  </a:gs>
                  <a:gs pos="100000">
                    <a:srgbClr val="737373"/>
                  </a:gs>
                </a:gsLst>
                <a:lin ang="5400000" scaled="1"/>
              </a:gradFill>
              <a:latin typeface="Segoe UI"/>
            </a:endParaRPr>
          </a:p>
          <a:p>
            <a:pPr lvl="1" defTabSz="672290">
              <a:spcBef>
                <a:spcPts val="441"/>
              </a:spcBef>
            </a:pPr>
            <a:r>
              <a:rPr lang="en-US" altLang="zh-CN" sz="1866" dirty="0">
                <a:gradFill>
                  <a:gsLst>
                    <a:gs pos="0">
                      <a:srgbClr val="737373"/>
                    </a:gs>
                    <a:gs pos="100000">
                      <a:srgbClr val="737373"/>
                    </a:gs>
                  </a:gsLst>
                  <a:lin ang="5400000" scaled="1"/>
                </a:gradFill>
                <a:latin typeface="Segoe UI"/>
              </a:rPr>
              <a:t>Cortana </a:t>
            </a:r>
            <a:r>
              <a:rPr lang="zh-CN" altLang="en-US" sz="1866" dirty="0">
                <a:gradFill>
                  <a:gsLst>
                    <a:gs pos="0">
                      <a:srgbClr val="737373"/>
                    </a:gs>
                    <a:gs pos="100000">
                      <a:srgbClr val="737373"/>
                    </a:gs>
                  </a:gsLst>
                  <a:lin ang="5400000" scaled="1"/>
                </a:gradFill>
                <a:latin typeface="Segoe UI"/>
              </a:rPr>
              <a:t>小娜的交互</a:t>
            </a:r>
            <a:endParaRPr lang="en-US" sz="1866" dirty="0">
              <a:gradFill>
                <a:gsLst>
                  <a:gs pos="0">
                    <a:srgbClr val="737373"/>
                  </a:gs>
                  <a:gs pos="100000">
                    <a:srgbClr val="737373"/>
                  </a:gs>
                </a:gsLst>
                <a:lin ang="5400000" scaled="1"/>
              </a:gradFill>
              <a:latin typeface="Segoe UI"/>
            </a:endParaRPr>
          </a:p>
          <a:p>
            <a:pPr defTabSz="672290">
              <a:spcBef>
                <a:spcPts val="3200"/>
              </a:spcBef>
            </a:pPr>
            <a:r>
              <a:rPr lang="zh-CN" altLang="en-US" sz="2666" dirty="0">
                <a:gradFill>
                  <a:gsLst>
                    <a:gs pos="0">
                      <a:srgbClr val="0078D7"/>
                    </a:gs>
                    <a:gs pos="100000">
                      <a:srgbClr val="0078D7"/>
                    </a:gs>
                  </a:gsLst>
                  <a:lin ang="5400000" scaled="1"/>
                </a:gradFill>
                <a:latin typeface="Segoe UI Light"/>
              </a:rPr>
              <a:t>快速地分享浏览内容</a:t>
            </a:r>
            <a:endParaRPr lang="en-US" sz="2666" dirty="0">
              <a:gradFill>
                <a:gsLst>
                  <a:gs pos="0">
                    <a:srgbClr val="0078D7"/>
                  </a:gs>
                  <a:gs pos="100000">
                    <a:srgbClr val="0078D7"/>
                  </a:gs>
                </a:gsLst>
                <a:lin ang="5400000" scaled="1"/>
              </a:gradFill>
              <a:latin typeface="Segoe UI Light"/>
            </a:endParaRPr>
          </a:p>
          <a:p>
            <a:pPr lvl="1" defTabSz="672290">
              <a:spcBef>
                <a:spcPts val="441"/>
              </a:spcBef>
            </a:pPr>
            <a:r>
              <a:rPr lang="zh-CN" altLang="en-US" sz="1866" dirty="0">
                <a:gradFill>
                  <a:gsLst>
                    <a:gs pos="0">
                      <a:srgbClr val="737373"/>
                    </a:gs>
                    <a:gs pos="100000">
                      <a:srgbClr val="737373"/>
                    </a:gs>
                  </a:gsLst>
                  <a:lin ang="5400000" scaled="1"/>
                </a:gradFill>
                <a:latin typeface="Segoe UI"/>
              </a:rPr>
              <a:t>为分享进行设计</a:t>
            </a:r>
            <a:endParaRPr lang="en-US" sz="1866" dirty="0">
              <a:gradFill>
                <a:gsLst>
                  <a:gs pos="0">
                    <a:srgbClr val="737373"/>
                  </a:gs>
                  <a:gs pos="100000">
                    <a:srgbClr val="737373"/>
                  </a:gs>
                </a:gsLst>
                <a:lin ang="5400000" scaled="1"/>
              </a:gradFill>
              <a:latin typeface="Segoe UI"/>
            </a:endParaRPr>
          </a:p>
          <a:p>
            <a:pPr lvl="1" defTabSz="672290">
              <a:spcBef>
                <a:spcPts val="441"/>
              </a:spcBef>
            </a:pPr>
            <a:r>
              <a:rPr lang="en-US" sz="1866" dirty="0">
                <a:gradFill>
                  <a:gsLst>
                    <a:gs pos="0">
                      <a:srgbClr val="737373"/>
                    </a:gs>
                    <a:gs pos="100000">
                      <a:srgbClr val="737373"/>
                    </a:gs>
                  </a:gsLst>
                  <a:lin ang="5400000" scaled="1"/>
                </a:gradFill>
                <a:latin typeface="Segoe UI"/>
              </a:rPr>
              <a:t>OneDrive | OneNote </a:t>
            </a:r>
            <a:r>
              <a:rPr lang="zh-CN" altLang="en-US" sz="1866" dirty="0">
                <a:gradFill>
                  <a:gsLst>
                    <a:gs pos="0">
                      <a:srgbClr val="737373"/>
                    </a:gs>
                    <a:gs pos="100000">
                      <a:srgbClr val="737373"/>
                    </a:gs>
                  </a:gsLst>
                  <a:lin ang="5400000" scaled="1"/>
                </a:gradFill>
                <a:latin typeface="Segoe UI"/>
              </a:rPr>
              <a:t>集成</a:t>
            </a:r>
            <a:endParaRPr lang="en-US" sz="1866" dirty="0">
              <a:gradFill>
                <a:gsLst>
                  <a:gs pos="0">
                    <a:srgbClr val="737373"/>
                  </a:gs>
                  <a:gs pos="100000">
                    <a:srgbClr val="737373"/>
                  </a:gs>
                </a:gsLst>
                <a:lin ang="5400000" scaled="1"/>
              </a:gradFill>
              <a:latin typeface="Segoe UI"/>
            </a:endParaRPr>
          </a:p>
        </p:txBody>
      </p:sp>
    </p:spTree>
    <p:extLst>
      <p:ext uri="{BB962C8B-B14F-4D97-AF65-F5344CB8AC3E}">
        <p14:creationId xmlns:p14="http://schemas.microsoft.com/office/powerpoint/2010/main" val="379154206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6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13.xml><?xml version="1.0" encoding="utf-8"?>
<a:theme xmlns:a="http://schemas.openxmlformats.org/drawingml/2006/main" name="1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14.xml><?xml version="1.0" encoding="utf-8"?>
<a:theme xmlns:a="http://schemas.openxmlformats.org/drawingml/2006/main" name="1_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1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stedWebAppsBuildTalk.potx" id="{03E461CA-DF73-40DC-9CCF-F8DB566942BA}" vid="{434C605C-3A9F-45CD-8250-8AF5F29247E7}"/>
    </a:ext>
  </a:extLst>
</a:theme>
</file>

<file path=ppt/theme/theme16.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 id="{C1542778-CC55-455E-A38B-BC4D37664B22}" vid="{6212B62E-8747-4DE9-9CD9-FAA225BEB5EA}"/>
    </a:ext>
  </a:extLst>
</a:theme>
</file>

<file path=ppt/theme/theme17.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stedWebAppsBuildTalk.potx" id="{03E461CA-DF73-40DC-9CCF-F8DB566942BA}" vid="{434C605C-3A9F-45CD-8250-8AF5F29247E7}"/>
    </a:ext>
  </a:extLst>
</a:theme>
</file>

<file path=ppt/theme/theme1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A317D6C-AC1D-473A-B658-7EF5688F9FB4}" vid="{9DC8BEF1-0C52-498F-8A52-3BA75F0AC2CD}"/>
    </a:ext>
  </a:extLst>
</a:theme>
</file>

<file path=ppt/theme/theme19.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2BA55897-6E25-4DD9-AC26-E58B36CDDACC}" vid="{B8EE5DBD-A77D-4D15-ACDB-0E423E082AC8}"/>
    </a:ext>
  </a:extLst>
</a:theme>
</file>

<file path=ppt/theme/theme20.xml><?xml version="1.0" encoding="utf-8"?>
<a:theme xmlns:a="http://schemas.openxmlformats.org/drawingml/2006/main" name="10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21.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22.xml><?xml version="1.0" encoding="utf-8"?>
<a:theme xmlns:a="http://schemas.openxmlformats.org/drawingml/2006/main" name="2_Office Theme">
  <a:themeElements>
    <a:clrScheme name="Custom 2">
      <a:dk1>
        <a:sysClr val="windowText" lastClr="000000"/>
      </a:dk1>
      <a:lt1>
        <a:sysClr val="window" lastClr="FFFFFF"/>
      </a:lt1>
      <a:dk2>
        <a:srgbClr val="44546A"/>
      </a:dk2>
      <a:lt2>
        <a:srgbClr val="E7E6E6"/>
      </a:lt2>
      <a:accent1>
        <a:srgbClr val="00B294"/>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5.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8.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otalTime>1428</TotalTime>
  <Words>3024</Words>
  <Application>Microsoft Office PowerPoint</Application>
  <PresentationFormat>Widescreen</PresentationFormat>
  <Paragraphs>399</Paragraphs>
  <Slides>23</Slides>
  <Notes>19</Notes>
  <HiddenSlides>0</HiddenSlides>
  <MMClips>0</MMClips>
  <ScaleCrop>false</ScaleCrop>
  <HeadingPairs>
    <vt:vector size="6" baseType="variant">
      <vt:variant>
        <vt:lpstr>Fonts Used</vt:lpstr>
      </vt:variant>
      <vt:variant>
        <vt:i4>21</vt:i4>
      </vt:variant>
      <vt:variant>
        <vt:lpstr>Theme</vt:lpstr>
      </vt:variant>
      <vt:variant>
        <vt:i4>22</vt:i4>
      </vt:variant>
      <vt:variant>
        <vt:lpstr>Slide Titles</vt:lpstr>
      </vt:variant>
      <vt:variant>
        <vt:i4>23</vt:i4>
      </vt:variant>
    </vt:vector>
  </HeadingPairs>
  <TitlesOfParts>
    <vt:vector size="66" baseType="lpstr">
      <vt:lpstr>Avenir LT Pro 45 Book</vt:lpstr>
      <vt:lpstr>等线</vt:lpstr>
      <vt:lpstr>等线 Light</vt:lpstr>
      <vt:lpstr>微软雅黑</vt:lpstr>
      <vt:lpstr>微软雅黑</vt:lpstr>
      <vt:lpstr>ＭＳ Ｐゴシック</vt:lpstr>
      <vt:lpstr>Myriad Pro</vt:lpstr>
      <vt:lpstr>Segoe Pro</vt:lpstr>
      <vt:lpstr>宋体</vt:lpstr>
      <vt:lpstr>Arial</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5-30610_Microsoft_Ignite_Keynote_Template</vt:lpstr>
      <vt:lpstr>LIGHT COLOR TEMPLATE</vt:lpstr>
      <vt:lpstr>5-30721_Build_2016_Template_Dark</vt:lpstr>
      <vt:lpstr>4_5-30660_TR21_BO_CT_Template</vt:lpstr>
      <vt:lpstr>1_5-30629_Build_Template_WHITE</vt:lpstr>
      <vt:lpstr>15_Windows 10 Brand Template 16x9</vt:lpstr>
      <vt:lpstr>5_5-30721_Build_2016_Template_Light</vt:lpstr>
      <vt:lpstr>5_COLOR TEMPLATE</vt:lpstr>
      <vt:lpstr>2_5-30660_TR21_BO_CT_Template</vt:lpstr>
      <vt:lpstr>6_Windows Threshold</vt:lpstr>
      <vt:lpstr>5-30629_Build_Template_WHITE</vt:lpstr>
      <vt:lpstr>12_5-30629_Build_Template_WHITE</vt:lpstr>
      <vt:lpstr>1_BUILD2015</vt:lpstr>
      <vt:lpstr>2_5-30629_Build_Template_WHITE</vt:lpstr>
      <vt:lpstr>4_5-30629_Build_Template_WHITE</vt:lpstr>
      <vt:lpstr>3_5-30629_Build_Template_WHITE</vt:lpstr>
      <vt:lpstr>5-30721_Build_2016_Template_Light</vt:lpstr>
      <vt:lpstr>MS Cognitive Services Walking Deck</vt:lpstr>
      <vt:lpstr>10_5-30721_Build_2016_Template_Light</vt:lpstr>
      <vt:lpstr>1_5-30721_Build_2016_Template_Light</vt:lpstr>
      <vt:lpstr>2_Office Theme</vt:lpstr>
      <vt:lpstr>PowerPoint Presentation</vt:lpstr>
      <vt:lpstr>PowerPoint Presentation</vt:lpstr>
      <vt:lpstr>dev.modern.ie</vt:lpstr>
      <vt:lpstr>标准模式</vt:lpstr>
      <vt:lpstr>框架与类库</vt:lpstr>
      <vt:lpstr>浏览器检测 VS 功能检测 </vt:lpstr>
      <vt:lpstr>无插件的浏览体验 </vt:lpstr>
      <vt:lpstr>PowerPoint Presentation</vt:lpstr>
      <vt:lpstr>全新的Web浏览体验 – Microsoft Edge </vt:lpstr>
      <vt:lpstr>使用ORTC 实现时时通信</vt:lpstr>
      <vt:lpstr>Web 语音合成 (Speech Synthesis)</vt:lpstr>
      <vt:lpstr>刷脸登录Web 应用 - Edge + Windows Hello</vt:lpstr>
      <vt:lpstr>PowerPoint Presentation</vt:lpstr>
      <vt:lpstr>Demo :  Bot Framework</vt:lpstr>
      <vt:lpstr>Bot 框架</vt:lpstr>
      <vt:lpstr>PowerPoint Presentation</vt:lpstr>
      <vt:lpstr>PowerPoint Presentation</vt:lpstr>
      <vt:lpstr>PowerPoint Presentation</vt:lpstr>
      <vt:lpstr>PowerPoint Presentation</vt:lpstr>
      <vt:lpstr>PowerPoint Presentation</vt:lpstr>
      <vt:lpstr>微软认知服务概览</vt:lpstr>
      <vt:lpstr>欢迎1元试用 Microsoft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多-快-优-智：微软全新技术助您快速提升Web 应用的兼容性和智能化</dc:title>
  <dc:creator>Yuheng Ding</dc:creator>
  <cp:lastModifiedBy>Lilith Liu</cp:lastModifiedBy>
  <cp:revision>63</cp:revision>
  <dcterms:created xsi:type="dcterms:W3CDTF">2016-09-21T06:15:38Z</dcterms:created>
  <dcterms:modified xsi:type="dcterms:W3CDTF">2016-11-04T14:09:22Z</dcterms:modified>
</cp:coreProperties>
</file>